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426" r:id="rId3"/>
    <p:sldId id="301" r:id="rId4"/>
    <p:sldId id="303" r:id="rId5"/>
    <p:sldId id="444" r:id="rId6"/>
    <p:sldId id="445" r:id="rId7"/>
    <p:sldId id="446" r:id="rId8"/>
    <p:sldId id="447" r:id="rId9"/>
    <p:sldId id="448" r:id="rId10"/>
    <p:sldId id="462" r:id="rId11"/>
    <p:sldId id="295" r:id="rId12"/>
    <p:sldId id="298" r:id="rId13"/>
    <p:sldId id="300" r:id="rId14"/>
    <p:sldId id="463" r:id="rId15"/>
    <p:sldId id="451" r:id="rId16"/>
    <p:sldId id="460" r:id="rId17"/>
    <p:sldId id="461" r:id="rId18"/>
    <p:sldId id="458" r:id="rId19"/>
    <p:sldId id="454" r:id="rId20"/>
    <p:sldId id="455" r:id="rId21"/>
    <p:sldId id="456" r:id="rId22"/>
    <p:sldId id="457" r:id="rId23"/>
    <p:sldId id="464" r:id="rId24"/>
    <p:sldId id="441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나눔고딕 ExtraBold" panose="020D0904000000000000" pitchFamily="50" charset="-127"/>
      <p:bold r:id="rId33"/>
    </p:embeddedFont>
    <p:embeddedFont>
      <p:font typeface="나눔스퀘어_ac" panose="020B0600000101010101" pitchFamily="50" charset="-127"/>
      <p:regular r:id="rId34"/>
    </p:embeddedFont>
    <p:embeddedFont>
      <p:font typeface="나눔스퀘어_ac ExtraBold" panose="020B0600000101010101" pitchFamily="50" charset="-127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551"/>
    <a:srgbClr val="334971"/>
    <a:srgbClr val="E8E8E8"/>
    <a:srgbClr val="EEEEEE"/>
    <a:srgbClr val="FFD966"/>
    <a:srgbClr val="7F7F7F"/>
    <a:srgbClr val="920F0C"/>
    <a:srgbClr val="FFFFFF"/>
    <a:srgbClr val="AC00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6115" autoAdjust="0"/>
  </p:normalViewPr>
  <p:slideViewPr>
    <p:cSldViewPr snapToGrid="0">
      <p:cViewPr varScale="1">
        <p:scale>
          <a:sx n="107" d="100"/>
          <a:sy n="107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2022-12-02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0D19B-4C24-EA0F-0FC1-9243AB467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 b="190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9D53456C-422F-AB9B-E90C-7449B9E23080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FD957-84DE-6F26-7449-3A3C428025B0}"/>
              </a:ext>
            </a:extLst>
          </p:cNvPr>
          <p:cNvSpPr txBox="1"/>
          <p:nvPr/>
        </p:nvSpPr>
        <p:spPr>
          <a:xfrm>
            <a:off x="1156862" y="3524487"/>
            <a:ext cx="8693828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500" b="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Mining Application Team Project</a:t>
            </a:r>
            <a:endParaRPr lang="ko-KR" altLang="en-US" sz="25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C0E05-7FC5-5AAD-1A59-82707870BB7A}"/>
              </a:ext>
            </a:extLst>
          </p:cNvPr>
          <p:cNvSpPr txBox="1"/>
          <p:nvPr/>
        </p:nvSpPr>
        <p:spPr>
          <a:xfrm>
            <a:off x="604087" y="5970090"/>
            <a:ext cx="7718791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201800302 </a:t>
            </a:r>
            <a:r>
              <a:rPr lang="ko-KR" altLang="ko-KR" sz="1700" kern="100" dirty="0" err="1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강대경</a:t>
            </a:r>
            <a:r>
              <a:rPr lang="en-US" altLang="ko-KR" sz="17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201801158 </a:t>
            </a:r>
            <a:r>
              <a:rPr lang="ko-KR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김 찬</a:t>
            </a:r>
            <a:r>
              <a:rPr lang="en-US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201802033 </a:t>
            </a:r>
            <a:r>
              <a:rPr lang="ko-KR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신 용</a:t>
            </a:r>
            <a:r>
              <a:rPr lang="en-US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201904193 </a:t>
            </a:r>
            <a:r>
              <a:rPr lang="ko-KR" altLang="ko-KR" sz="1700" kern="10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김나연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701019-4E04-937B-E02A-9B3C7DEF1368}"/>
              </a:ext>
            </a:extLst>
          </p:cNvPr>
          <p:cNvSpPr txBox="1"/>
          <p:nvPr/>
        </p:nvSpPr>
        <p:spPr>
          <a:xfrm>
            <a:off x="1158386" y="1572420"/>
            <a:ext cx="8696611" cy="19707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55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Analysis of MFC location </a:t>
            </a:r>
          </a:p>
          <a:p>
            <a:pPr>
              <a:lnSpc>
                <a:spcPts val="7500"/>
              </a:lnSpc>
            </a:pPr>
            <a:r>
              <a:rPr lang="en-US" altLang="ko-KR" sz="55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 Seoul</a:t>
            </a:r>
            <a:endParaRPr lang="ko-KR" altLang="en-US" sz="55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8EA8-6A6C-BF04-F2D2-A142BBEDF1D6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55F9B6-2A72-DE05-23B9-1B71130AF0E7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F3ECB-063F-7E79-D97C-0C51C64FCBE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1DB8F-623B-E609-D040-EFBE9E30598C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graphicFrame>
        <p:nvGraphicFramePr>
          <p:cNvPr id="12" name="표 16">
            <a:extLst>
              <a:ext uri="{FF2B5EF4-FFF2-40B4-BE49-F238E27FC236}">
                <a16:creationId xmlns:a16="http://schemas.microsoft.com/office/drawing/2014/main" id="{00DAFB5D-77DF-1BC5-9AA6-0FCD5465F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80422"/>
              </p:ext>
            </p:extLst>
          </p:nvPr>
        </p:nvGraphicFramePr>
        <p:xfrm>
          <a:off x="197285" y="1567317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Number of Store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3B58D1B8-7458-5035-DCAB-49D8D263E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4" t="7076" r="59" b="14255"/>
          <a:stretch/>
        </p:blipFill>
        <p:spPr>
          <a:xfrm>
            <a:off x="277970" y="2002637"/>
            <a:ext cx="3723902" cy="18277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4EB8B81-C6D0-331F-0301-65BDDD382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6" t="11201" b="15685"/>
          <a:stretch/>
        </p:blipFill>
        <p:spPr>
          <a:xfrm>
            <a:off x="366710" y="4622279"/>
            <a:ext cx="3541901" cy="1712467"/>
          </a:xfrm>
          <a:prstGeom prst="rect">
            <a:avLst/>
          </a:prstGeom>
        </p:spPr>
      </p:pic>
      <p:graphicFrame>
        <p:nvGraphicFramePr>
          <p:cNvPr id="164" name="표 16">
            <a:extLst>
              <a:ext uri="{FF2B5EF4-FFF2-40B4-BE49-F238E27FC236}">
                <a16:creationId xmlns:a16="http://schemas.microsoft.com/office/drawing/2014/main" id="{8721C23B-9D8C-5CEF-BF10-28C2BB4AD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982672"/>
              </p:ext>
            </p:extLst>
          </p:nvPr>
        </p:nvGraphicFramePr>
        <p:xfrm>
          <a:off x="4162300" y="1565338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TOTAL_SALES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165" name="그림 164">
            <a:extLst>
              <a:ext uri="{FF2B5EF4-FFF2-40B4-BE49-F238E27FC236}">
                <a16:creationId xmlns:a16="http://schemas.microsoft.com/office/drawing/2014/main" id="{6D13D875-1E61-7063-A891-8FA871C04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5" t="9732" b="11997"/>
          <a:stretch/>
        </p:blipFill>
        <p:spPr>
          <a:xfrm>
            <a:off x="4294866" y="2034931"/>
            <a:ext cx="3664510" cy="1843476"/>
          </a:xfrm>
          <a:prstGeom prst="rect">
            <a:avLst/>
          </a:prstGeom>
        </p:spPr>
      </p:pic>
      <p:graphicFrame>
        <p:nvGraphicFramePr>
          <p:cNvPr id="166" name="표 16">
            <a:extLst>
              <a:ext uri="{FF2B5EF4-FFF2-40B4-BE49-F238E27FC236}">
                <a16:creationId xmlns:a16="http://schemas.microsoft.com/office/drawing/2014/main" id="{D69E0279-5E37-750E-918F-7636A7DCD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391673"/>
              </p:ext>
            </p:extLst>
          </p:nvPr>
        </p:nvGraphicFramePr>
        <p:xfrm>
          <a:off x="8127315" y="1565338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Driven Efficient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168" name="그림 167">
            <a:extLst>
              <a:ext uri="{FF2B5EF4-FFF2-40B4-BE49-F238E27FC236}">
                <a16:creationId xmlns:a16="http://schemas.microsoft.com/office/drawing/2014/main" id="{CB24DB60-8B34-7750-5570-585A5AF9B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30" t="10269" b="10272"/>
          <a:stretch/>
        </p:blipFill>
        <p:spPr>
          <a:xfrm>
            <a:off x="8233260" y="2036087"/>
            <a:ext cx="3653905" cy="1842320"/>
          </a:xfrm>
          <a:prstGeom prst="rect">
            <a:avLst/>
          </a:prstGeom>
        </p:spPr>
      </p:pic>
      <p:graphicFrame>
        <p:nvGraphicFramePr>
          <p:cNvPr id="169" name="표 16">
            <a:extLst>
              <a:ext uri="{FF2B5EF4-FFF2-40B4-BE49-F238E27FC236}">
                <a16:creationId xmlns:a16="http://schemas.microsoft.com/office/drawing/2014/main" id="{2334EE1D-C6A3-27A6-F1A2-3FFDCC382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988498"/>
              </p:ext>
            </p:extLst>
          </p:nvPr>
        </p:nvGraphicFramePr>
        <p:xfrm>
          <a:off x="197285" y="4103384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POPULATION(2040)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172" name="표 16">
            <a:extLst>
              <a:ext uri="{FF2B5EF4-FFF2-40B4-BE49-F238E27FC236}">
                <a16:creationId xmlns:a16="http://schemas.microsoft.com/office/drawing/2014/main" id="{9159C191-E5D1-E76D-215C-34B11F291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63640"/>
              </p:ext>
            </p:extLst>
          </p:nvPr>
        </p:nvGraphicFramePr>
        <p:xfrm>
          <a:off x="4153835" y="4104456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ESTATE PRICE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173" name="그림 172">
            <a:extLst>
              <a:ext uri="{FF2B5EF4-FFF2-40B4-BE49-F238E27FC236}">
                <a16:creationId xmlns:a16="http://schemas.microsoft.com/office/drawing/2014/main" id="{856E3B82-2124-460D-E295-3D799F7E25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95" t="9939" b="12128"/>
          <a:stretch/>
        </p:blipFill>
        <p:spPr>
          <a:xfrm>
            <a:off x="4227128" y="4569101"/>
            <a:ext cx="3583206" cy="1856652"/>
          </a:xfrm>
          <a:prstGeom prst="rect">
            <a:avLst/>
          </a:prstGeom>
        </p:spPr>
      </p:pic>
      <p:graphicFrame>
        <p:nvGraphicFramePr>
          <p:cNvPr id="174" name="표 16">
            <a:extLst>
              <a:ext uri="{FF2B5EF4-FFF2-40B4-BE49-F238E27FC236}">
                <a16:creationId xmlns:a16="http://schemas.microsoft.com/office/drawing/2014/main" id="{5C25DC00-BB57-9325-0BEA-842B114F1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5428"/>
              </p:ext>
            </p:extLst>
          </p:nvPr>
        </p:nvGraphicFramePr>
        <p:xfrm>
          <a:off x="8127315" y="4121766"/>
          <a:ext cx="3884330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330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5F5F5"/>
                          </a:soli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Total Logistics In Seoul</a:t>
                      </a:r>
                      <a:endParaRPr lang="ko-KR" altLang="en-US" sz="1200" dirty="0">
                        <a:solidFill>
                          <a:srgbClr val="F5F5F5"/>
                        </a:soli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176" name="그림 175">
            <a:extLst>
              <a:ext uri="{FF2B5EF4-FFF2-40B4-BE49-F238E27FC236}">
                <a16:creationId xmlns:a16="http://schemas.microsoft.com/office/drawing/2014/main" id="{0419AFC8-D377-035B-93BC-20A6430012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33" t="9847" b="14833"/>
          <a:stretch/>
        </p:blipFill>
        <p:spPr>
          <a:xfrm>
            <a:off x="8233260" y="4591801"/>
            <a:ext cx="3701647" cy="17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그림 991">
            <a:extLst>
              <a:ext uri="{FF2B5EF4-FFF2-40B4-BE49-F238E27FC236}">
                <a16:creationId xmlns:a16="http://schemas.microsoft.com/office/drawing/2014/main" id="{AEDF6D88-AF41-25C4-B43C-037E0782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2" y="4699280"/>
            <a:ext cx="5051399" cy="1904970"/>
          </a:xfrm>
          <a:prstGeom prst="rect">
            <a:avLst/>
          </a:prstGeom>
        </p:spPr>
      </p:pic>
      <p:cxnSp>
        <p:nvCxnSpPr>
          <p:cNvPr id="994" name="직선 연결선 993">
            <a:extLst>
              <a:ext uri="{FF2B5EF4-FFF2-40B4-BE49-F238E27FC236}">
                <a16:creationId xmlns:a16="http://schemas.microsoft.com/office/drawing/2014/main" id="{AE5062B8-1E77-6152-A4E8-E2A6ACB550A3}"/>
              </a:ext>
            </a:extLst>
          </p:cNvPr>
          <p:cNvCxnSpPr>
            <a:cxnSpLocks/>
          </p:cNvCxnSpPr>
          <p:nvPr/>
        </p:nvCxnSpPr>
        <p:spPr>
          <a:xfrm>
            <a:off x="5435600" y="1329588"/>
            <a:ext cx="0" cy="5165789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15659925-A697-8A45-A496-6D7182470306}"/>
              </a:ext>
            </a:extLst>
          </p:cNvPr>
          <p:cNvSpPr/>
          <p:nvPr/>
        </p:nvSpPr>
        <p:spPr>
          <a:xfrm>
            <a:off x="4840270" y="4699280"/>
            <a:ext cx="440773" cy="18708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07" name="그룹 1006">
            <a:extLst>
              <a:ext uri="{FF2B5EF4-FFF2-40B4-BE49-F238E27FC236}">
                <a16:creationId xmlns:a16="http://schemas.microsoft.com/office/drawing/2014/main" id="{F4DA556E-3188-C159-1811-C0BCDDF2481D}"/>
              </a:ext>
            </a:extLst>
          </p:cNvPr>
          <p:cNvGrpSpPr/>
          <p:nvPr/>
        </p:nvGrpSpPr>
        <p:grpSpPr>
          <a:xfrm>
            <a:off x="241206" y="1374306"/>
            <a:ext cx="5070149" cy="3056210"/>
            <a:chOff x="361808" y="2061459"/>
            <a:chExt cx="7605224" cy="458431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6B9F2C-782B-0519-83BA-174EC1B338F7}"/>
                </a:ext>
              </a:extLst>
            </p:cNvPr>
            <p:cNvGrpSpPr/>
            <p:nvPr/>
          </p:nvGrpSpPr>
          <p:grpSpPr>
            <a:xfrm>
              <a:off x="361808" y="2061459"/>
              <a:ext cx="7562992" cy="4584315"/>
              <a:chOff x="228600" y="1943100"/>
              <a:chExt cx="7648404" cy="52578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D50CA9E-6209-4B96-6D90-E09B36E2DC81}"/>
                  </a:ext>
                </a:extLst>
              </p:cNvPr>
              <p:cNvSpPr/>
              <p:nvPr/>
            </p:nvSpPr>
            <p:spPr>
              <a:xfrm>
                <a:off x="228600" y="1943100"/>
                <a:ext cx="7648404" cy="52578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D1D394B-58A3-465F-9EE5-F6E672486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862" y="2357913"/>
                <a:ext cx="5705475" cy="2143125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69DA118-688B-AD82-C9EB-C2BF89267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862" y="6351872"/>
                <a:ext cx="7029450" cy="514350"/>
              </a:xfrm>
              <a:prstGeom prst="rect">
                <a:avLst/>
              </a:prstGeom>
            </p:spPr>
          </p:pic>
        </p:grpSp>
        <p:pic>
          <p:nvPicPr>
            <p:cNvPr id="1006" name="그림 1005">
              <a:extLst>
                <a:ext uri="{FF2B5EF4-FFF2-40B4-BE49-F238E27FC236}">
                  <a16:creationId xmlns:a16="http://schemas.microsoft.com/office/drawing/2014/main" id="{4A8E4C8B-28C8-C654-609C-D429DA24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314" y="4298523"/>
              <a:ext cx="7440718" cy="1606977"/>
            </a:xfrm>
            <a:prstGeom prst="rect">
              <a:avLst/>
            </a:prstGeom>
          </p:spPr>
        </p:pic>
      </p:grpSp>
      <p:sp>
        <p:nvSpPr>
          <p:cNvPr id="1008" name="화살표: 아래쪽 1007">
            <a:extLst>
              <a:ext uri="{FF2B5EF4-FFF2-40B4-BE49-F238E27FC236}">
                <a16:creationId xmlns:a16="http://schemas.microsoft.com/office/drawing/2014/main" id="{F4EAFD5D-61A2-7046-4F39-ADACC2E5E18E}"/>
              </a:ext>
            </a:extLst>
          </p:cNvPr>
          <p:cNvSpPr/>
          <p:nvPr/>
        </p:nvSpPr>
        <p:spPr>
          <a:xfrm>
            <a:off x="2163014" y="3835400"/>
            <a:ext cx="1031838" cy="9264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845E5FDE-A7BB-3AEA-0B3C-45C7CB9D5C34}"/>
              </a:ext>
            </a:extLst>
          </p:cNvPr>
          <p:cNvSpPr txBox="1"/>
          <p:nvPr/>
        </p:nvSpPr>
        <p:spPr>
          <a:xfrm>
            <a:off x="5497853" y="1309825"/>
            <a:ext cx="64529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on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total population (personnel)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were obtained from the SGIS statistical geographic information service, and the number of factors within a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1km radius of the gas station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was extracted. This extracted data is then converted into a SHP file and visualized in QGIS.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0BDAC15-6FB7-43C6-BCEB-CBCFB51FC39D}"/>
              </a:ext>
            </a:extLst>
          </p:cNvPr>
          <p:cNvGrpSpPr/>
          <p:nvPr/>
        </p:nvGrpSpPr>
        <p:grpSpPr>
          <a:xfrm>
            <a:off x="5588001" y="2289070"/>
            <a:ext cx="6355548" cy="4281057"/>
            <a:chOff x="8382000" y="3437282"/>
            <a:chExt cx="9533322" cy="6421587"/>
          </a:xfrm>
        </p:grpSpPr>
        <p:pic>
          <p:nvPicPr>
            <p:cNvPr id="998" name="그림 997">
              <a:extLst>
                <a:ext uri="{FF2B5EF4-FFF2-40B4-BE49-F238E27FC236}">
                  <a16:creationId xmlns:a16="http://schemas.microsoft.com/office/drawing/2014/main" id="{469E5CD3-7398-AFCD-35A2-8240AAA7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1329" y="4065467"/>
              <a:ext cx="6661479" cy="5395798"/>
            </a:xfrm>
            <a:prstGeom prst="rect">
              <a:avLst/>
            </a:prstGeom>
          </p:spPr>
        </p:pic>
        <p:pic>
          <p:nvPicPr>
            <p:cNvPr id="1012" name="그림 1011">
              <a:extLst>
                <a:ext uri="{FF2B5EF4-FFF2-40B4-BE49-F238E27FC236}">
                  <a16:creationId xmlns:a16="http://schemas.microsoft.com/office/drawing/2014/main" id="{54C0DB2A-6D7B-4846-5D3F-CC885D6BF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83831" y="4159912"/>
              <a:ext cx="3962402" cy="3592471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cxnSp>
          <p:nvCxnSpPr>
            <p:cNvPr id="1018" name="직선 화살표 연결선 1017">
              <a:extLst>
                <a:ext uri="{FF2B5EF4-FFF2-40B4-BE49-F238E27FC236}">
                  <a16:creationId xmlns:a16="http://schemas.microsoft.com/office/drawing/2014/main" id="{345B34F6-7B8F-F2FF-130C-EB4DAE46E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0861" y="6030465"/>
              <a:ext cx="2895600" cy="146580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9" name="TextBox 1018">
              <a:extLst>
                <a:ext uri="{FF2B5EF4-FFF2-40B4-BE49-F238E27FC236}">
                  <a16:creationId xmlns:a16="http://schemas.microsoft.com/office/drawing/2014/main" id="{4F3A4107-5D20-8787-3153-ADB3B22865E6}"/>
                </a:ext>
              </a:extLst>
            </p:cNvPr>
            <p:cNvSpPr txBox="1"/>
            <p:nvPr/>
          </p:nvSpPr>
          <p:spPr>
            <a:xfrm>
              <a:off x="8385600" y="3437282"/>
              <a:ext cx="4572000" cy="384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67" dirty="0">
                  <a:solidFill>
                    <a:srgbClr val="F5F5F5"/>
                  </a:solidFill>
                  <a:latin typeface="나눔고딕 ExtraBold" panose="020D0904000000000000" pitchFamily="50" charset="-127"/>
                  <a:ea typeface="나눔스퀘어_ac" panose="020B0600000101010101"/>
                </a:rPr>
                <a:t>Visualize 1KM Population Count with QGIS</a:t>
              </a:r>
              <a:endParaRPr lang="ko-KR" altLang="en-US" sz="1067" dirty="0">
                <a:solidFill>
                  <a:srgbClr val="F5F5F5"/>
                </a:solidFill>
                <a:latin typeface="나눔고딕 ExtraBold" panose="020D0904000000000000" pitchFamily="50" charset="-127"/>
                <a:ea typeface="나눔스퀘어_ac" panose="020B0600000101010101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11D53215-4A92-5EBD-DFB8-F4563EA3CDFE}"/>
                </a:ext>
              </a:extLst>
            </p:cNvPr>
            <p:cNvSpPr/>
            <p:nvPr/>
          </p:nvSpPr>
          <p:spPr>
            <a:xfrm>
              <a:off x="8382000" y="3805652"/>
              <a:ext cx="9533322" cy="605321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954A26B3-91F8-6C5E-F197-37D23EB4DE7B}"/>
                </a:ext>
              </a:extLst>
            </p:cNvPr>
            <p:cNvSpPr txBox="1"/>
            <p:nvPr/>
          </p:nvSpPr>
          <p:spPr>
            <a:xfrm>
              <a:off x="14856323" y="9059615"/>
              <a:ext cx="2918321" cy="600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667" dirty="0">
                  <a:solidFill>
                    <a:schemeClr val="bg1">
                      <a:lumMod val="50000"/>
                    </a:schemeClr>
                  </a:solidFill>
                  <a:latin typeface="나눔스퀘어_ac ExtraBold"/>
                  <a:ea typeface="나눔스퀘어_ac" panose="020B0600000101010101" pitchFamily="50" charset="-127"/>
                </a:rPr>
                <a:t>: represents the location of the gas station, and the number in this grid represents the number of people with a radius of 1 KM.</a:t>
              </a:r>
              <a:endParaRPr lang="ko-KR" altLang="en-US" sz="667" dirty="0">
                <a:solidFill>
                  <a:schemeClr val="bg1">
                    <a:lumMod val="50000"/>
                  </a:schemeClr>
                </a:solidFill>
                <a:latin typeface="나눔스퀘어_ac ExtraBold"/>
                <a:ea typeface="나눔스퀘어_ac" panose="020B0600000101010101" pitchFamily="50" charset="-127"/>
              </a:endParaRPr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1F30596C-0367-AA95-7DDA-5F6A441F8D31}"/>
                </a:ext>
              </a:extLst>
            </p:cNvPr>
            <p:cNvSpPr/>
            <p:nvPr/>
          </p:nvSpPr>
          <p:spPr>
            <a:xfrm>
              <a:off x="14639798" y="9080213"/>
              <a:ext cx="253784" cy="228600"/>
            </a:xfrm>
            <a:prstGeom prst="rect">
              <a:avLst/>
            </a:prstGeom>
            <a:solidFill>
              <a:srgbClr val="BBD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704EF8-D8E8-9318-E7A6-E27E9C99C8D6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6DFD5-9E97-924D-135B-CC80A388996A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1139D-072F-B577-5FEE-0F598C285E60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7DDEC2-0723-F359-5E9D-AECFF90E51AC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B3765-8F69-55D5-671C-C61039F8F7D5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Independent variables : Population </a:t>
            </a:r>
          </a:p>
        </p:txBody>
      </p:sp>
    </p:spTree>
    <p:extLst>
      <p:ext uri="{BB962C8B-B14F-4D97-AF65-F5344CB8AC3E}">
        <p14:creationId xmlns:p14="http://schemas.microsoft.com/office/powerpoint/2010/main" val="383014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3216B9-30B1-47EC-B386-719D1A49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9" y="2405276"/>
            <a:ext cx="5560439" cy="1176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E070F6-CEC4-AB2B-3D52-310016AE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9" y="4140200"/>
            <a:ext cx="5576128" cy="2336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515539-1B85-7E5A-BB7B-636A5AFFA13B}"/>
              </a:ext>
            </a:extLst>
          </p:cNvPr>
          <p:cNvSpPr txBox="1"/>
          <p:nvPr/>
        </p:nvSpPr>
        <p:spPr>
          <a:xfrm>
            <a:off x="257314" y="1388070"/>
            <a:ext cx="56240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Ministry of Land, Infrastructure and Transport obtained data on the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 of schools, apartments, and markets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within the range of Seoul, and obtained numbers within a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1KM radius based on each gas station with the data.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D1FDC5C-A5CC-057C-649C-0B2D2E8C67F1}"/>
              </a:ext>
            </a:extLst>
          </p:cNvPr>
          <p:cNvSpPr/>
          <p:nvPr/>
        </p:nvSpPr>
        <p:spPr>
          <a:xfrm>
            <a:off x="2387600" y="3264599"/>
            <a:ext cx="1031838" cy="9264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0AD1B1E-B3E8-7AAC-955D-D0FEDBF90327}"/>
              </a:ext>
            </a:extLst>
          </p:cNvPr>
          <p:cNvCxnSpPr>
            <a:cxnSpLocks/>
          </p:cNvCxnSpPr>
          <p:nvPr/>
        </p:nvCxnSpPr>
        <p:spPr>
          <a:xfrm>
            <a:off x="5943600" y="1388070"/>
            <a:ext cx="0" cy="5165789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832916-9F7B-7570-C2C2-D1962F603D0A}"/>
              </a:ext>
            </a:extLst>
          </p:cNvPr>
          <p:cNvSpPr/>
          <p:nvPr/>
        </p:nvSpPr>
        <p:spPr>
          <a:xfrm>
            <a:off x="4826000" y="4139769"/>
            <a:ext cx="1005277" cy="23367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B930C-DE9C-602C-2C01-6D9554D76975}"/>
              </a:ext>
            </a:extLst>
          </p:cNvPr>
          <p:cNvSpPr txBox="1"/>
          <p:nvPr/>
        </p:nvSpPr>
        <p:spPr>
          <a:xfrm>
            <a:off x="6045200" y="1359495"/>
            <a:ext cx="3962400" cy="2565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rgbClr val="F5F5F5"/>
                </a:solidFill>
                <a:latin typeface="나눔고딕 ExtraBold" panose="020D0904000000000000" pitchFamily="50" charset="-127"/>
                <a:ea typeface="나눔스퀘어_ac" panose="020B0600000101010101"/>
              </a:rPr>
              <a:t>Visualize 1KM School &amp; Apart &amp; Market Count with QGIS</a:t>
            </a:r>
            <a:endParaRPr lang="ko-KR" altLang="en-US" sz="1067" dirty="0">
              <a:solidFill>
                <a:srgbClr val="F5F5F5"/>
              </a:solidFill>
              <a:latin typeface="나눔고딕 ExtraBold" panose="020D0904000000000000" pitchFamily="50" charset="-127"/>
              <a:ea typeface="나눔스퀘어_ac" panose="020B0600000101010101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BA99F-3091-0978-85A5-D1B1A327646C}"/>
              </a:ext>
            </a:extLst>
          </p:cNvPr>
          <p:cNvSpPr/>
          <p:nvPr/>
        </p:nvSpPr>
        <p:spPr>
          <a:xfrm>
            <a:off x="6052009" y="1613773"/>
            <a:ext cx="6038391" cy="49400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1E33036-44DC-5703-0D8B-17743AC8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1757243"/>
            <a:ext cx="2373681" cy="153434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C42C399-B130-84E3-9D14-291950BD3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3332286"/>
            <a:ext cx="2368088" cy="152694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F0E7B1-8C37-125C-0107-62B002018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4907352"/>
            <a:ext cx="2373681" cy="15188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157987C-4F33-A34E-76AB-9DA48AAC9E79}"/>
              </a:ext>
            </a:extLst>
          </p:cNvPr>
          <p:cNvSpPr txBox="1"/>
          <p:nvPr/>
        </p:nvSpPr>
        <p:spPr>
          <a:xfrm>
            <a:off x="9197337" y="1955031"/>
            <a:ext cx="2843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 </a:t>
            </a:r>
            <a:r>
              <a: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red grid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represents the location of one gas station, and the number in this grid represents </a:t>
            </a:r>
            <a:r>
              <a:rPr lang="en-US" altLang="ko-KR" sz="14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number of schools within a radius of 1 KM.</a:t>
            </a: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7A83AEA0-E2F0-5B2C-A165-A96D30811A3D}"/>
              </a:ext>
            </a:extLst>
          </p:cNvPr>
          <p:cNvSpPr/>
          <p:nvPr/>
        </p:nvSpPr>
        <p:spPr>
          <a:xfrm rot="16200000">
            <a:off x="8281853" y="2003136"/>
            <a:ext cx="870039" cy="104256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28A302F7-1C79-4D11-AA88-1D7972258A19}"/>
              </a:ext>
            </a:extLst>
          </p:cNvPr>
          <p:cNvSpPr/>
          <p:nvPr/>
        </p:nvSpPr>
        <p:spPr>
          <a:xfrm rot="16200000">
            <a:off x="8281853" y="3570832"/>
            <a:ext cx="870039" cy="104256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B6FE68CE-5801-95E9-E7DD-A7B090453E8D}"/>
              </a:ext>
            </a:extLst>
          </p:cNvPr>
          <p:cNvSpPr/>
          <p:nvPr/>
        </p:nvSpPr>
        <p:spPr>
          <a:xfrm rot="16200000">
            <a:off x="8281853" y="5182888"/>
            <a:ext cx="870039" cy="104256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B9398A-070A-F8B1-C7D1-7B5C4294D5F6}"/>
              </a:ext>
            </a:extLst>
          </p:cNvPr>
          <p:cNvSpPr txBox="1"/>
          <p:nvPr/>
        </p:nvSpPr>
        <p:spPr>
          <a:xfrm>
            <a:off x="9244962" y="5134781"/>
            <a:ext cx="27960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 </a:t>
            </a:r>
            <a:r>
              <a: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 grid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represents the location of one gas station, and the number in this grid represents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number of markets within a radius of 1 KM.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FF648E-2372-0572-98BA-BDF31457A832}"/>
              </a:ext>
            </a:extLst>
          </p:cNvPr>
          <p:cNvSpPr txBox="1"/>
          <p:nvPr/>
        </p:nvSpPr>
        <p:spPr>
          <a:xfrm>
            <a:off x="9197337" y="3514430"/>
            <a:ext cx="2843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 </a:t>
            </a:r>
            <a:r>
              <a:rPr lang="en-US" altLang="ko-KR" sz="1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orange grid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represents the location of one gas station, and the number in this grid represents </a:t>
            </a:r>
            <a:r>
              <a:rPr lang="en-US" altLang="ko-KR" sz="1400" dirty="0">
                <a:solidFill>
                  <a:srgbClr val="CD620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number of </a:t>
            </a:r>
            <a:r>
              <a:rPr lang="en-US" altLang="ko-KR" sz="1400" dirty="0" err="1">
                <a:solidFill>
                  <a:srgbClr val="CD620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Aparts</a:t>
            </a:r>
            <a:r>
              <a:rPr lang="en-US" altLang="ko-KR" sz="1400" dirty="0">
                <a:solidFill>
                  <a:srgbClr val="CD620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within a radius of 1 KM.</a:t>
            </a:r>
            <a:endParaRPr lang="ko-KR" altLang="en-US" sz="1400" dirty="0">
              <a:solidFill>
                <a:srgbClr val="CD620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B1E77B-7B1B-4DE9-6324-57B4A30C76B6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FEDE-CD2D-B570-FAFA-4AB03670FA95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DC51B-5612-F9E1-F080-821F3A9061EC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9D9B24-A366-049F-B7A3-076582D9C112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D075A-90A4-AAE6-4E9C-1675C28C0C88}"/>
              </a:ext>
            </a:extLst>
          </p:cNvPr>
          <p:cNvSpPr txBox="1"/>
          <p:nvPr/>
        </p:nvSpPr>
        <p:spPr>
          <a:xfrm>
            <a:off x="302259" y="929142"/>
            <a:ext cx="817581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Independent variables : School &amp; Apart &amp; Market </a:t>
            </a:r>
          </a:p>
        </p:txBody>
      </p:sp>
    </p:spTree>
    <p:extLst>
      <p:ext uri="{BB962C8B-B14F-4D97-AF65-F5344CB8AC3E}">
        <p14:creationId xmlns:p14="http://schemas.microsoft.com/office/powerpoint/2010/main" val="100516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515539-1B85-7E5A-BB7B-636A5AFFA13B}"/>
              </a:ext>
            </a:extLst>
          </p:cNvPr>
          <p:cNvSpPr txBox="1"/>
          <p:nvPr/>
        </p:nvSpPr>
        <p:spPr>
          <a:xfrm>
            <a:off x="241206" y="1346200"/>
            <a:ext cx="50250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 the '$AREA' function of the QGIS program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find the area of each gas station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the polygon form of the gas station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shp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file.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A33A0-7140-DDDF-0331-DB497369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2" t="5632" b="6427"/>
          <a:stretch/>
        </p:blipFill>
        <p:spPr>
          <a:xfrm>
            <a:off x="333375" y="2207937"/>
            <a:ext cx="3356744" cy="2440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6725DD-C188-6319-2812-FC84D506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4" t="8852" r="12314" b="10599"/>
          <a:stretch/>
        </p:blipFill>
        <p:spPr>
          <a:xfrm>
            <a:off x="2706756" y="2158258"/>
            <a:ext cx="1885535" cy="174756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86DD9B-A613-0FE5-E683-1CFF1FF80A27}"/>
              </a:ext>
            </a:extLst>
          </p:cNvPr>
          <p:cNvCxnSpPr>
            <a:cxnSpLocks/>
          </p:cNvCxnSpPr>
          <p:nvPr/>
        </p:nvCxnSpPr>
        <p:spPr>
          <a:xfrm flipV="1">
            <a:off x="1671009" y="3187496"/>
            <a:ext cx="1397774" cy="56388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19F476-0AE6-A10F-9DB2-75B382C12C95}"/>
              </a:ext>
            </a:extLst>
          </p:cNvPr>
          <p:cNvSpPr/>
          <p:nvPr/>
        </p:nvSpPr>
        <p:spPr>
          <a:xfrm>
            <a:off x="288377" y="2108200"/>
            <a:ext cx="4944025" cy="26416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B34F1-0D97-2276-D4C6-3406A40870A2}"/>
              </a:ext>
            </a:extLst>
          </p:cNvPr>
          <p:cNvSpPr txBox="1"/>
          <p:nvPr/>
        </p:nvSpPr>
        <p:spPr>
          <a:xfrm>
            <a:off x="287078" y="2164355"/>
            <a:ext cx="1945547" cy="19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67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SHP files at the gas station</a:t>
            </a:r>
            <a:endParaRPr lang="ko-KR" altLang="en-US" sz="667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1CDB538-0987-74C9-359A-6A773F2C3A9F}"/>
              </a:ext>
            </a:extLst>
          </p:cNvPr>
          <p:cNvGrpSpPr/>
          <p:nvPr/>
        </p:nvGrpSpPr>
        <p:grpSpPr>
          <a:xfrm>
            <a:off x="440717" y="4953000"/>
            <a:ext cx="1083363" cy="1469737"/>
            <a:chOff x="661076" y="7353300"/>
            <a:chExt cx="1625044" cy="220460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AC5A6AA-CB90-63EC-1ADC-D9380A42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66594" y="7938380"/>
              <a:ext cx="1614007" cy="162504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17CC2D0-0456-CF6D-C8DA-BDD8C64F5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84926" y="7635173"/>
              <a:ext cx="1117820" cy="554073"/>
            </a:xfrm>
            <a:prstGeom prst="rect">
              <a:avLst/>
            </a:prstGeom>
          </p:spPr>
        </p:pic>
      </p:grpSp>
      <p:graphicFrame>
        <p:nvGraphicFramePr>
          <p:cNvPr id="49" name="표 16">
            <a:extLst>
              <a:ext uri="{FF2B5EF4-FFF2-40B4-BE49-F238E27FC236}">
                <a16:creationId xmlns:a16="http://schemas.microsoft.com/office/drawing/2014/main" id="{10C315A7-F7A6-0B1D-10E3-DDD56DA33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52340"/>
              </p:ext>
            </p:extLst>
          </p:nvPr>
        </p:nvGraphicFramePr>
        <p:xfrm>
          <a:off x="5565435" y="1733178"/>
          <a:ext cx="6385360" cy="1316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81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  <a:gridCol w="4808979">
                  <a:extLst>
                    <a:ext uri="{9D8B030D-6E8A-4147-A177-3AD203B41FA5}">
                      <a16:colId xmlns:a16="http://schemas.microsoft.com/office/drawing/2014/main" val="326785402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ko-KR" altLang="en-US" sz="900" b="0" dirty="0">
                        <a:latin typeface="나눔스퀘어_ac ExtraBold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Definition</a:t>
                      </a:r>
                      <a:endParaRPr lang="ko-KR" altLang="en-US" sz="900" b="0" dirty="0">
                        <a:latin typeface="나눔스퀘어_ac ExtraBold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357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dist_eastDC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the streets from the east to the terminal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  <a:tr h="357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dist_westDC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the streets from west to terminal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070774"/>
                  </a:ext>
                </a:extLst>
              </a:tr>
              <a:tr h="357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dist_koreaDC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Streets to Korea Terminal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9268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B230458B-FB14-1DE0-32A2-B835A0433B3F}"/>
              </a:ext>
            </a:extLst>
          </p:cNvPr>
          <p:cNvSpPr txBox="1"/>
          <p:nvPr/>
        </p:nvSpPr>
        <p:spPr>
          <a:xfrm>
            <a:off x="5521288" y="1346200"/>
            <a:ext cx="5979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distance to each terminal was calculated based on each gas station.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8769294-BA54-BEAC-3110-C27BE42633EC}"/>
              </a:ext>
            </a:extLst>
          </p:cNvPr>
          <p:cNvCxnSpPr>
            <a:cxnSpLocks/>
          </p:cNvCxnSpPr>
          <p:nvPr/>
        </p:nvCxnSpPr>
        <p:spPr>
          <a:xfrm>
            <a:off x="5413375" y="1445731"/>
            <a:ext cx="0" cy="5098938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2A4247-1311-507F-D27F-5AB776A32620}"/>
              </a:ext>
            </a:extLst>
          </p:cNvPr>
          <p:cNvSpPr/>
          <p:nvPr/>
        </p:nvSpPr>
        <p:spPr>
          <a:xfrm>
            <a:off x="6712017" y="4231466"/>
            <a:ext cx="1067967" cy="410385"/>
          </a:xfrm>
          <a:prstGeom prst="rect">
            <a:avLst/>
          </a:prstGeom>
          <a:solidFill>
            <a:schemeClr val="tx2">
              <a:lumMod val="75000"/>
            </a:schemeClr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KOREA</a:t>
            </a:r>
          </a:p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TERMINAL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8D84D5C-E459-F780-4C76-255426F9D948}"/>
              </a:ext>
            </a:extLst>
          </p:cNvPr>
          <p:cNvSpPr/>
          <p:nvPr/>
        </p:nvSpPr>
        <p:spPr>
          <a:xfrm>
            <a:off x="8163983" y="3570455"/>
            <a:ext cx="934119" cy="54345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GAS</a:t>
            </a:r>
          </a:p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STATION</a:t>
            </a:r>
            <a:endParaRPr lang="ko-KR" altLang="en-US" sz="867" dirty="0">
              <a:latin typeface="나눔스퀘어_ac ExtraBold"/>
              <a:ea typeface="나눔스퀘어_ac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58AEEAF-87C2-999E-A03A-8782843D7314}"/>
              </a:ext>
            </a:extLst>
          </p:cNvPr>
          <p:cNvSpPr/>
          <p:nvPr/>
        </p:nvSpPr>
        <p:spPr>
          <a:xfrm>
            <a:off x="9982912" y="3469441"/>
            <a:ext cx="1149809" cy="395820"/>
          </a:xfrm>
          <a:prstGeom prst="rect">
            <a:avLst/>
          </a:prstGeom>
          <a:solidFill>
            <a:schemeClr val="tx2">
              <a:lumMod val="75000"/>
            </a:schemeClr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EAST</a:t>
            </a:r>
          </a:p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TERMINAL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0BC7C25-76AA-34F9-14AD-BE69CA36E353}"/>
              </a:ext>
            </a:extLst>
          </p:cNvPr>
          <p:cNvSpPr/>
          <p:nvPr/>
        </p:nvSpPr>
        <p:spPr>
          <a:xfrm>
            <a:off x="5925117" y="3357581"/>
            <a:ext cx="1095533" cy="413829"/>
          </a:xfrm>
          <a:prstGeom prst="rect">
            <a:avLst/>
          </a:prstGeom>
          <a:solidFill>
            <a:schemeClr val="tx2">
              <a:lumMod val="75000"/>
            </a:schemeClr>
          </a:solid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WEST</a:t>
            </a:r>
          </a:p>
          <a:p>
            <a:pPr algn="ctr"/>
            <a:r>
              <a:rPr lang="en-US" altLang="ko-KR" sz="867" dirty="0">
                <a:latin typeface="나눔스퀘어_ac ExtraBold"/>
                <a:ea typeface="나눔스퀘어_ac" panose="020B0600000101010101" pitchFamily="50" charset="-127"/>
              </a:rPr>
              <a:t>TERMINAL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83E306-5CAD-6F7B-9E87-041571DA0863}"/>
              </a:ext>
            </a:extLst>
          </p:cNvPr>
          <p:cNvSpPr/>
          <p:nvPr/>
        </p:nvSpPr>
        <p:spPr>
          <a:xfrm>
            <a:off x="5583759" y="3254670"/>
            <a:ext cx="6367035" cy="15175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B16C02C-2E71-AE19-2163-7EBD74D6B496}"/>
              </a:ext>
            </a:extLst>
          </p:cNvPr>
          <p:cNvCxnSpPr>
            <a:stCxn id="80" idx="3"/>
            <a:endCxn id="78" idx="1"/>
          </p:cNvCxnSpPr>
          <p:nvPr/>
        </p:nvCxnSpPr>
        <p:spPr>
          <a:xfrm>
            <a:off x="7020650" y="3564496"/>
            <a:ext cx="1143333" cy="27768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5235C42-36C0-74DD-5B70-2E0EDB9EF7CD}"/>
              </a:ext>
            </a:extLst>
          </p:cNvPr>
          <p:cNvCxnSpPr>
            <a:cxnSpLocks/>
            <a:stCxn id="72" idx="3"/>
            <a:endCxn id="78" idx="2"/>
          </p:cNvCxnSpPr>
          <p:nvPr/>
        </p:nvCxnSpPr>
        <p:spPr>
          <a:xfrm flipV="1">
            <a:off x="7779983" y="4113911"/>
            <a:ext cx="851059" cy="32274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0FBBFDF-DA05-2CF5-560E-899408102FB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9098101" y="3667351"/>
            <a:ext cx="884811" cy="17483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3DC913D-5E30-452F-A8D3-89527B6969A7}"/>
              </a:ext>
            </a:extLst>
          </p:cNvPr>
          <p:cNvSpPr txBox="1"/>
          <p:nvPr/>
        </p:nvSpPr>
        <p:spPr>
          <a:xfrm>
            <a:off x="9388564" y="3473450"/>
            <a:ext cx="771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rgbClr val="000000"/>
                </a:solidFill>
                <a:latin typeface="나눔스퀘어_ac ExtraBold"/>
                <a:ea typeface="나눔스퀘어_ac" panose="020B0600000101010101" pitchFamily="50" charset="-127"/>
              </a:rPr>
              <a:t>①</a:t>
            </a:r>
            <a:endParaRPr lang="en-US" altLang="ko-KR" sz="1400" dirty="0">
              <a:solidFill>
                <a:srgbClr val="000000"/>
              </a:solidFill>
              <a:latin typeface="나눔스퀘어_ac ExtraBold"/>
              <a:ea typeface="나눔스퀘어_ac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30C25A8-8330-66BC-4283-3ABB8626DD9C}"/>
              </a:ext>
            </a:extLst>
          </p:cNvPr>
          <p:cNvSpPr txBox="1"/>
          <p:nvPr/>
        </p:nvSpPr>
        <p:spPr>
          <a:xfrm>
            <a:off x="7492473" y="3395298"/>
            <a:ext cx="474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rgbClr val="000000"/>
                </a:solidFill>
                <a:latin typeface="나눔스퀘어_ac ExtraBold"/>
                <a:ea typeface="나눔스퀘어_ac" panose="020B0600000101010101" pitchFamily="50" charset="-127"/>
              </a:rPr>
              <a:t>②</a:t>
            </a:r>
            <a:endParaRPr lang="en-US" altLang="ko-KR" sz="1400" dirty="0">
              <a:solidFill>
                <a:srgbClr val="000000"/>
              </a:solidFill>
              <a:latin typeface="나눔스퀘어_ac ExtraBold"/>
              <a:ea typeface="나눔스퀘어_ac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A3CE17C-1890-0C53-9237-C2D754429603}"/>
              </a:ext>
            </a:extLst>
          </p:cNvPr>
          <p:cNvSpPr txBox="1"/>
          <p:nvPr/>
        </p:nvSpPr>
        <p:spPr>
          <a:xfrm>
            <a:off x="8144445" y="4267906"/>
            <a:ext cx="763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solidFill>
                  <a:srgbClr val="000000"/>
                </a:solidFill>
                <a:latin typeface="나눔스퀘어_ac ExtraBold"/>
                <a:ea typeface="나눔스퀘어_ac" panose="020B0600000101010101" pitchFamily="50" charset="-127"/>
              </a:rPr>
              <a:t>③</a:t>
            </a:r>
            <a:endParaRPr lang="en-US" altLang="ko-KR" sz="1400" dirty="0">
              <a:solidFill>
                <a:srgbClr val="000000"/>
              </a:solidFill>
              <a:latin typeface="나눔스퀘어_ac ExtraBold"/>
              <a:ea typeface="나눔스퀘어_ac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2BB4C4-80EE-AC7C-7C32-C69DD7C41A2A}"/>
              </a:ext>
            </a:extLst>
          </p:cNvPr>
          <p:cNvSpPr txBox="1"/>
          <p:nvPr/>
        </p:nvSpPr>
        <p:spPr>
          <a:xfrm>
            <a:off x="10668463" y="4125877"/>
            <a:ext cx="1282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dist_eastDC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dist_westDC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dist_kroeaDC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CC94F-C080-9684-E8B4-071D9D682462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2697E-6D52-8E49-678C-675440C231A2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3354-F244-6E8A-F255-A4A6512DAD5D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CB7C3C-2ED8-D540-9641-8FF946BD2095}"/>
              </a:ext>
            </a:extLst>
          </p:cNvPr>
          <p:cNvGrpSpPr/>
          <p:nvPr/>
        </p:nvGrpSpPr>
        <p:grpSpPr>
          <a:xfrm>
            <a:off x="4545800" y="3463632"/>
            <a:ext cx="588875" cy="1194372"/>
            <a:chOff x="6260108" y="7348461"/>
            <a:chExt cx="1173728" cy="24040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CA450A2-D0B9-2B14-2B5F-CDF732194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570"/>
            <a:stretch/>
          </p:blipFill>
          <p:spPr>
            <a:xfrm>
              <a:off x="6260108" y="7358245"/>
              <a:ext cx="1173727" cy="239431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B817FA-309F-8C7D-BB28-B18B2D068642}"/>
                </a:ext>
              </a:extLst>
            </p:cNvPr>
            <p:cNvSpPr/>
            <p:nvPr/>
          </p:nvSpPr>
          <p:spPr>
            <a:xfrm>
              <a:off x="6279019" y="7348461"/>
              <a:ext cx="1154817" cy="240409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EFB90A-93A0-9873-8830-8AA215EF7899}"/>
              </a:ext>
            </a:extLst>
          </p:cNvPr>
          <p:cNvSpPr txBox="1"/>
          <p:nvPr/>
        </p:nvSpPr>
        <p:spPr>
          <a:xfrm>
            <a:off x="234639" y="4808250"/>
            <a:ext cx="49440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individual publicly announced land price at gas stations was selected as an independent variable because it was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related to rent incurred when entering MFC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687F42-817A-513B-9D49-7B7D1DCC1118}"/>
              </a:ext>
            </a:extLst>
          </p:cNvPr>
          <p:cNvGrpSpPr/>
          <p:nvPr/>
        </p:nvGrpSpPr>
        <p:grpSpPr>
          <a:xfrm>
            <a:off x="5594348" y="5027131"/>
            <a:ext cx="2749552" cy="1517538"/>
            <a:chOff x="8291858" y="5320488"/>
            <a:chExt cx="3257174" cy="165181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44508B-91D6-7860-E556-5EDF2CF3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1858" y="5320488"/>
              <a:ext cx="3241068" cy="1651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84E1DB8-CAF5-50EE-EA88-ECE15D62E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7963" y="5455162"/>
              <a:ext cx="3241069" cy="142464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9CDE91D-9F42-2697-3738-68B6215F30B9}"/>
              </a:ext>
            </a:extLst>
          </p:cNvPr>
          <p:cNvGrpSpPr/>
          <p:nvPr/>
        </p:nvGrpSpPr>
        <p:grpSpPr>
          <a:xfrm>
            <a:off x="8759583" y="5277964"/>
            <a:ext cx="3191209" cy="902351"/>
            <a:chOff x="12890633" y="7581900"/>
            <a:chExt cx="5072590" cy="143553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14320F2-E638-9941-5E28-9531242AA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90633" y="7581900"/>
              <a:ext cx="5035558" cy="1435530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A4F0BF4-276A-1ABE-DFE5-9D910E7E6655}"/>
                </a:ext>
              </a:extLst>
            </p:cNvPr>
            <p:cNvSpPr/>
            <p:nvPr/>
          </p:nvSpPr>
          <p:spPr>
            <a:xfrm>
              <a:off x="15011400" y="7677442"/>
              <a:ext cx="2951823" cy="127605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F6E29C95-97EE-A535-898A-2D9710BB0A9D}"/>
              </a:ext>
            </a:extLst>
          </p:cNvPr>
          <p:cNvSpPr/>
          <p:nvPr/>
        </p:nvSpPr>
        <p:spPr>
          <a:xfrm rot="16200000">
            <a:off x="7708255" y="5085337"/>
            <a:ext cx="1069739" cy="145499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DF652A4-39D0-6931-0E79-E46874B0F0A8}"/>
              </a:ext>
            </a:extLst>
          </p:cNvPr>
          <p:cNvGrpSpPr/>
          <p:nvPr/>
        </p:nvGrpSpPr>
        <p:grpSpPr>
          <a:xfrm>
            <a:off x="1109940" y="5575489"/>
            <a:ext cx="3193423" cy="959903"/>
            <a:chOff x="286846" y="5286365"/>
            <a:chExt cx="2921682" cy="9070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E4CD3B-8589-10E3-76E0-3E348FFD4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67442"/>
            <a:stretch/>
          </p:blipFill>
          <p:spPr>
            <a:xfrm>
              <a:off x="286846" y="5286365"/>
              <a:ext cx="2891148" cy="84389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46C842-0328-84D2-2B55-89C4F3297D1A}"/>
                </a:ext>
              </a:extLst>
            </p:cNvPr>
            <p:cNvSpPr/>
            <p:nvPr/>
          </p:nvSpPr>
          <p:spPr>
            <a:xfrm>
              <a:off x="2394092" y="5299509"/>
              <a:ext cx="814436" cy="89393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3CFE29-61E0-3249-C7FD-987BC795F084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D03FB-67E7-F45E-33F4-1123A624CEB4}"/>
              </a:ext>
            </a:extLst>
          </p:cNvPr>
          <p:cNvSpPr txBox="1"/>
          <p:nvPr/>
        </p:nvSpPr>
        <p:spPr>
          <a:xfrm>
            <a:off x="302260" y="929142"/>
            <a:ext cx="49839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Independent variables : Area &amp; Land price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C4B32-D452-9864-E4F7-A1C5547B5A14}"/>
              </a:ext>
            </a:extLst>
          </p:cNvPr>
          <p:cNvSpPr/>
          <p:nvPr/>
        </p:nvSpPr>
        <p:spPr>
          <a:xfrm flipH="1">
            <a:off x="5501406" y="940420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AA9C9-0A26-BA2D-FF90-6C0704DE20D9}"/>
              </a:ext>
            </a:extLst>
          </p:cNvPr>
          <p:cNvSpPr txBox="1"/>
          <p:nvPr/>
        </p:nvSpPr>
        <p:spPr>
          <a:xfrm>
            <a:off x="5562460" y="929821"/>
            <a:ext cx="817581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Independent variables : Coverable distance</a:t>
            </a:r>
          </a:p>
        </p:txBody>
      </p:sp>
    </p:spTree>
    <p:extLst>
      <p:ext uri="{BB962C8B-B14F-4D97-AF65-F5344CB8AC3E}">
        <p14:creationId xmlns:p14="http://schemas.microsoft.com/office/powerpoint/2010/main" val="59343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CEFC4-A1B4-F749-3296-ACF7E42C6905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01E3-597A-2E1D-118D-AD8777CA72F5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68856-4ADC-443D-1ADD-8CC7F04ACBB0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A4D6B0-E4DD-D973-6EBE-20954D70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2" y="2223745"/>
            <a:ext cx="3964567" cy="2530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AF99EE-1A3F-ECB6-A809-B1D4873F3F1B}"/>
              </a:ext>
            </a:extLst>
          </p:cNvPr>
          <p:cNvSpPr txBox="1"/>
          <p:nvPr/>
        </p:nvSpPr>
        <p:spPr>
          <a:xfrm>
            <a:off x="144383" y="1319397"/>
            <a:ext cx="3916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following graph shows that not all values of the independent variable are null values.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53203-E41E-3375-88B1-53E738547611}"/>
              </a:ext>
            </a:extLst>
          </p:cNvPr>
          <p:cNvSpPr txBox="1"/>
          <p:nvPr/>
        </p:nvSpPr>
        <p:spPr>
          <a:xfrm>
            <a:off x="241205" y="1924590"/>
            <a:ext cx="344474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Visualize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that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has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A477E7-916C-2AAD-DBAA-29E7AFABCD54}"/>
              </a:ext>
            </a:extLst>
          </p:cNvPr>
          <p:cNvSpPr txBox="1"/>
          <p:nvPr/>
        </p:nvSpPr>
        <p:spPr>
          <a:xfrm>
            <a:off x="4368079" y="1319397"/>
            <a:ext cx="7679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Although there is no missing value, outliers exist for each variable, so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outliers were removed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69FA555-0922-DDE4-778F-2B071338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96" y="1627174"/>
            <a:ext cx="3563607" cy="23775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AA3BE3-B754-A944-433C-4B5387393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175" y="1637773"/>
            <a:ext cx="3571620" cy="237752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C860C47-BDF9-7075-5188-6DF086BFEAB3}"/>
              </a:ext>
            </a:extLst>
          </p:cNvPr>
          <p:cNvCxnSpPr>
            <a:cxnSpLocks/>
          </p:cNvCxnSpPr>
          <p:nvPr/>
        </p:nvCxnSpPr>
        <p:spPr>
          <a:xfrm>
            <a:off x="4212105" y="1338310"/>
            <a:ext cx="0" cy="3499003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FAA36E05-CAF6-FFE8-CDDF-C24F32470F3C}"/>
              </a:ext>
            </a:extLst>
          </p:cNvPr>
          <p:cNvSpPr txBox="1"/>
          <p:nvPr/>
        </p:nvSpPr>
        <p:spPr>
          <a:xfrm>
            <a:off x="4389552" y="4015299"/>
            <a:ext cx="7636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Rather than removing the abnormal value, the lower limit (25%) and the upper limit (75%) were determined, and if it is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less than the lower limit, it was replaced with a lower limit value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and if it is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greater than the upper limit, it was replaced with an upper limit value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2" name="화살표: 아래쪽 161">
            <a:extLst>
              <a:ext uri="{FF2B5EF4-FFF2-40B4-BE49-F238E27FC236}">
                <a16:creationId xmlns:a16="http://schemas.microsoft.com/office/drawing/2014/main" id="{AAC277A5-0D87-AD62-B970-B3DF429BE14D}"/>
              </a:ext>
            </a:extLst>
          </p:cNvPr>
          <p:cNvSpPr/>
          <p:nvPr/>
        </p:nvSpPr>
        <p:spPr>
          <a:xfrm rot="16200000">
            <a:off x="7649830" y="2359291"/>
            <a:ext cx="784904" cy="93449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1742DE65-0C56-3300-4E98-BA0762168796}"/>
              </a:ext>
            </a:extLst>
          </p:cNvPr>
          <p:cNvCxnSpPr>
            <a:cxnSpLocks/>
          </p:cNvCxnSpPr>
          <p:nvPr/>
        </p:nvCxnSpPr>
        <p:spPr>
          <a:xfrm flipH="1">
            <a:off x="241205" y="4837313"/>
            <a:ext cx="11709590" cy="0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858FE3A-3BD4-6DE3-13B9-FA56E85D2F2E}"/>
              </a:ext>
            </a:extLst>
          </p:cNvPr>
          <p:cNvSpPr txBox="1"/>
          <p:nvPr/>
        </p:nvSpPr>
        <p:spPr>
          <a:xfrm>
            <a:off x="273002" y="4981201"/>
            <a:ext cx="344474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Numeric Features Distribution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D528911-EB93-0ED2-3033-D7EEDF16E6E8}"/>
              </a:ext>
            </a:extLst>
          </p:cNvPr>
          <p:cNvGrpSpPr/>
          <p:nvPr/>
        </p:nvGrpSpPr>
        <p:grpSpPr>
          <a:xfrm>
            <a:off x="241206" y="5454952"/>
            <a:ext cx="11709590" cy="1214122"/>
            <a:chOff x="144382" y="5430506"/>
            <a:chExt cx="10911441" cy="1057369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9B94F586-67B8-2928-3C6F-BC92C67E8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0822"/>
            <a:stretch/>
          </p:blipFill>
          <p:spPr>
            <a:xfrm>
              <a:off x="144382" y="5457706"/>
              <a:ext cx="1158638" cy="1007159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AFE2D003-8232-DDE6-4A37-3282C8C6A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918"/>
            <a:stretch/>
          </p:blipFill>
          <p:spPr>
            <a:xfrm>
              <a:off x="3618329" y="5480715"/>
              <a:ext cx="1179412" cy="1007160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AD615706-5DE7-858C-85D6-EDF6A4A8E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9792"/>
            <a:stretch/>
          </p:blipFill>
          <p:spPr>
            <a:xfrm>
              <a:off x="7150622" y="5438126"/>
              <a:ext cx="1358905" cy="1046317"/>
            </a:xfrm>
            <a:prstGeom prst="rect">
              <a:avLst/>
            </a:pr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1F7C9606-5A0B-0BC4-165F-3BEB0A524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170" r="33551"/>
            <a:stretch/>
          </p:blipFill>
          <p:spPr>
            <a:xfrm>
              <a:off x="1280161" y="5450086"/>
              <a:ext cx="1242060" cy="1007159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423EB5E-6FB5-E49A-D3EB-1197DCAA3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299"/>
            <a:stretch/>
          </p:blipFill>
          <p:spPr>
            <a:xfrm>
              <a:off x="2438917" y="5465953"/>
              <a:ext cx="1179412" cy="1007159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B249381B-9E60-A11A-DC7C-45BEF815E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301" r="36179"/>
            <a:stretch/>
          </p:blipFill>
          <p:spPr>
            <a:xfrm>
              <a:off x="4695368" y="5480715"/>
              <a:ext cx="1281785" cy="1007160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55334B53-B2CC-891F-E4AE-F62DD525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325"/>
            <a:stretch/>
          </p:blipFill>
          <p:spPr>
            <a:xfrm>
              <a:off x="5979521" y="5480715"/>
              <a:ext cx="1246309" cy="1007160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7C5E9825-A304-1E7B-3C2A-A0A40DE27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710" r="34398"/>
            <a:stretch/>
          </p:blipFill>
          <p:spPr>
            <a:xfrm>
              <a:off x="8453362" y="5433788"/>
              <a:ext cx="1299721" cy="1046317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09B780BB-2CCF-8220-0170-8133C1AB6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107"/>
            <a:stretch/>
          </p:blipFill>
          <p:spPr>
            <a:xfrm>
              <a:off x="9756101" y="5430506"/>
              <a:ext cx="1299722" cy="1046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32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98177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Dependent variable : Using AHP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0DAA0-C4DD-6A91-F12A-0DD7934C74C2}"/>
              </a:ext>
            </a:extLst>
          </p:cNvPr>
          <p:cNvSpPr txBox="1"/>
          <p:nvPr/>
        </p:nvSpPr>
        <p:spPr>
          <a:xfrm>
            <a:off x="173168" y="1342346"/>
            <a:ext cx="1032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AHP(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A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nalytic Hierarchy Process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to calculate the weights of the independent variables of the location score function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82E535-C611-503D-4F3A-D366A90CAC08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DF260-DDB4-4BF1-1749-D4F2922589D5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86C9-802E-91D6-987B-F5147817D85E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623AAB0-C9CC-1CC8-031E-53CB0330D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695" r="49907" b="1055"/>
          <a:stretch/>
        </p:blipFill>
        <p:spPr>
          <a:xfrm>
            <a:off x="267522" y="2241902"/>
            <a:ext cx="1835727" cy="1656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D2B634E-8F00-A317-CBFF-392D244C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58" y="1904406"/>
            <a:ext cx="6480000" cy="2110474"/>
          </a:xfrm>
          <a:prstGeom prst="rect">
            <a:avLst/>
          </a:prstGeom>
        </p:spPr>
      </p:pic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99A4C075-0629-0C5B-72F1-1B6E6905E68B}"/>
              </a:ext>
            </a:extLst>
          </p:cNvPr>
          <p:cNvSpPr/>
          <p:nvPr/>
        </p:nvSpPr>
        <p:spPr>
          <a:xfrm rot="16200000">
            <a:off x="9085255" y="2542384"/>
            <a:ext cx="903997" cy="1055914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096671-599B-E442-3577-C0DFB6C54B87}"/>
                  </a:ext>
                </a:extLst>
              </p:cNvPr>
              <p:cNvSpPr txBox="1"/>
              <p:nvPr/>
            </p:nvSpPr>
            <p:spPr>
              <a:xfrm>
                <a:off x="1024583" y="4492903"/>
                <a:ext cx="925374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𝑺𝑪𝑶𝑹𝑬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𝐴𝑅𝐸𝐴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∗0.198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𝐸𝑆𝑇𝐴𝑇𝐸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327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𝐷𝐼𝑆𝑇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𝐸𝐴𝑆𝑇𝐷𝐶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.0413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𝐷𝐼𝑆𝑇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𝑊𝐸𝑆𝑇𝐷𝐶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0413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𝐷𝐼𝑆𝑇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𝐾𝑂𝑅𝐸𝐴𝐷𝐶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0413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𝑃𝑂𝑃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1000 ∗0.244)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𝑆𝐶𝐻𝑂𝑂𝐿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020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haroni" panose="020B0604020202020204" pitchFamily="2" charset="-79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𝐴𝑃𝐴𝑅𝑇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∗0.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040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𝑀𝐴𝑅𝐾𝐸𝑇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∗0.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048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haroni" panose="020B0604020202020204" pitchFamily="2" charset="-79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096671-599B-E442-3577-C0DFB6C5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3" y="4492903"/>
                <a:ext cx="9253749" cy="430887"/>
              </a:xfrm>
              <a:prstGeom prst="rect">
                <a:avLst/>
              </a:prstGeom>
              <a:blipFill>
                <a:blip r:embed="rId4"/>
                <a:stretch>
                  <a:fillRect l="-856" t="-12676" b="-23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B6E32FE-A69D-8C81-84A4-58D768EB7578}"/>
              </a:ext>
            </a:extLst>
          </p:cNvPr>
          <p:cNvGrpSpPr/>
          <p:nvPr/>
        </p:nvGrpSpPr>
        <p:grpSpPr>
          <a:xfrm>
            <a:off x="4149764" y="5158124"/>
            <a:ext cx="6380116" cy="1233797"/>
            <a:chOff x="3522258" y="5257392"/>
            <a:chExt cx="6380116" cy="1233797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2CACE57-D585-2C38-EA94-57AA8A86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2258" y="5257392"/>
              <a:ext cx="6380116" cy="1233797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980A678-D467-CE22-61E6-E4150C4881D0}"/>
                </a:ext>
              </a:extLst>
            </p:cNvPr>
            <p:cNvSpPr/>
            <p:nvPr/>
          </p:nvSpPr>
          <p:spPr>
            <a:xfrm>
              <a:off x="9399319" y="5257392"/>
              <a:ext cx="494839" cy="123379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7D8825CA-112D-916E-CC72-621B3D1B7892}"/>
              </a:ext>
            </a:extLst>
          </p:cNvPr>
          <p:cNvSpPr/>
          <p:nvPr/>
        </p:nvSpPr>
        <p:spPr>
          <a:xfrm rot="16200000">
            <a:off x="2519759" y="5012428"/>
            <a:ext cx="927845" cy="152518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267F8A-A9E8-70EA-BDFA-027CA95130A3}"/>
              </a:ext>
            </a:extLst>
          </p:cNvPr>
          <p:cNvSpPr txBox="1"/>
          <p:nvPr/>
        </p:nvSpPr>
        <p:spPr>
          <a:xfrm>
            <a:off x="563884" y="5236413"/>
            <a:ext cx="1794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After minmax scaling and calculate location score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6058669-D742-9FCB-9BD3-1C116E0B7141}"/>
              </a:ext>
            </a:extLst>
          </p:cNvPr>
          <p:cNvSpPr/>
          <p:nvPr/>
        </p:nvSpPr>
        <p:spPr>
          <a:xfrm>
            <a:off x="2221087" y="1741611"/>
            <a:ext cx="6888279" cy="244829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6ADF3D6-823B-BF74-F1E9-DFE7D761DD4C}"/>
              </a:ext>
            </a:extLst>
          </p:cNvPr>
          <p:cNvGrpSpPr/>
          <p:nvPr/>
        </p:nvGrpSpPr>
        <p:grpSpPr>
          <a:xfrm>
            <a:off x="10192811" y="2278388"/>
            <a:ext cx="1581438" cy="1674000"/>
            <a:chOff x="7817881" y="2203935"/>
            <a:chExt cx="1581438" cy="149040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004C7EC-59C9-F78C-EEF8-A8C3137A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7238" y="2203935"/>
              <a:ext cx="842081" cy="148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88E8CF86-C0E9-FDFF-AE7A-5C139D9F7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43" t="5906" r="4403" b="4654"/>
            <a:stretch/>
          </p:blipFill>
          <p:spPr>
            <a:xfrm>
              <a:off x="7817881" y="2203935"/>
              <a:ext cx="974633" cy="1490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519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98177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Multi-class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0DAA0-C4DD-6A91-F12A-0DD7934C74C2}"/>
              </a:ext>
            </a:extLst>
          </p:cNvPr>
          <p:cNvSpPr txBox="1"/>
          <p:nvPr/>
        </p:nvSpPr>
        <p:spPr>
          <a:xfrm>
            <a:off x="273002" y="1406112"/>
            <a:ext cx="11836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qcut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Generate categorical variable “SCORE_CAT”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82E535-C611-503D-4F3A-D366A90CAC08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DF260-DDB4-4BF1-1749-D4F2922589D5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86C9-802E-91D6-987B-F5147817D85E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08A68E-A510-19BD-8D3A-F52A14E46A19}"/>
              </a:ext>
            </a:extLst>
          </p:cNvPr>
          <p:cNvGrpSpPr/>
          <p:nvPr/>
        </p:nvGrpSpPr>
        <p:grpSpPr>
          <a:xfrm>
            <a:off x="1456431" y="4509873"/>
            <a:ext cx="1080000" cy="1151293"/>
            <a:chOff x="1390398" y="7462474"/>
            <a:chExt cx="1025464" cy="1264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827D49-C36F-E7DE-1713-60035B904894}"/>
                </a:ext>
              </a:extLst>
            </p:cNvPr>
            <p:cNvSpPr txBox="1"/>
            <p:nvPr/>
          </p:nvSpPr>
          <p:spPr>
            <a:xfrm>
              <a:off x="1390398" y="7462474"/>
              <a:ext cx="1025464" cy="33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Dataset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7" name="그래픽 6" descr="데이터베이스 윤곽선">
              <a:extLst>
                <a:ext uri="{FF2B5EF4-FFF2-40B4-BE49-F238E27FC236}">
                  <a16:creationId xmlns:a16="http://schemas.microsoft.com/office/drawing/2014/main" id="{3E7D8973-F01E-6A05-BE08-F3946147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66255" y="7722667"/>
              <a:ext cx="868226" cy="100433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088282-3584-E056-FD38-221B237C63E0}"/>
              </a:ext>
            </a:extLst>
          </p:cNvPr>
          <p:cNvGrpSpPr/>
          <p:nvPr/>
        </p:nvGrpSpPr>
        <p:grpSpPr>
          <a:xfrm>
            <a:off x="5900352" y="3614998"/>
            <a:ext cx="1080000" cy="1264756"/>
            <a:chOff x="7682665" y="7060168"/>
            <a:chExt cx="1381125" cy="197182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23B2AD3-D5B9-2BD0-28AB-453E0706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2665" y="7429499"/>
              <a:ext cx="1381125" cy="16024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2AA2E-4A65-FF03-0DAE-6D38C6D98602}"/>
                </a:ext>
              </a:extLst>
            </p:cNvPr>
            <p:cNvSpPr txBox="1"/>
            <p:nvPr/>
          </p:nvSpPr>
          <p:spPr>
            <a:xfrm>
              <a:off x="7749424" y="7060168"/>
              <a:ext cx="1247603" cy="479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Modeling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30552-756E-D579-96F9-E75CD1BB2203}"/>
              </a:ext>
            </a:extLst>
          </p:cNvPr>
          <p:cNvGrpSpPr/>
          <p:nvPr/>
        </p:nvGrpSpPr>
        <p:grpSpPr>
          <a:xfrm>
            <a:off x="3673180" y="3604893"/>
            <a:ext cx="1210706" cy="1141869"/>
            <a:chOff x="3818899" y="6554747"/>
            <a:chExt cx="1614561" cy="1242346"/>
          </a:xfrm>
        </p:grpSpPr>
        <p:pic>
          <p:nvPicPr>
            <p:cNvPr id="13" name="그래픽 12" descr="데이터베이스 윤곽선">
              <a:extLst>
                <a:ext uri="{FF2B5EF4-FFF2-40B4-BE49-F238E27FC236}">
                  <a16:creationId xmlns:a16="http://schemas.microsoft.com/office/drawing/2014/main" id="{EB81CE5A-8C7E-911F-F9E1-221441094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472" y="6802232"/>
              <a:ext cx="1219416" cy="9948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301CE2-B5BB-76F7-CAB9-7D4EB24FB6B8}"/>
                </a:ext>
              </a:extLst>
            </p:cNvPr>
            <p:cNvSpPr txBox="1"/>
            <p:nvPr/>
          </p:nvSpPr>
          <p:spPr>
            <a:xfrm>
              <a:off x="3818899" y="6554747"/>
              <a:ext cx="1614561" cy="334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Training Set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2A96A2-0D0C-FF03-5020-F1746B1E1A55}"/>
              </a:ext>
            </a:extLst>
          </p:cNvPr>
          <p:cNvGrpSpPr/>
          <p:nvPr/>
        </p:nvGrpSpPr>
        <p:grpSpPr>
          <a:xfrm>
            <a:off x="3740271" y="5282972"/>
            <a:ext cx="1080000" cy="1139371"/>
            <a:chOff x="4047883" y="8289188"/>
            <a:chExt cx="1025464" cy="1218487"/>
          </a:xfrm>
        </p:grpSpPr>
        <p:pic>
          <p:nvPicPr>
            <p:cNvPr id="16" name="그래픽 15" descr="데이터베이스 윤곽선">
              <a:extLst>
                <a:ext uri="{FF2B5EF4-FFF2-40B4-BE49-F238E27FC236}">
                  <a16:creationId xmlns:a16="http://schemas.microsoft.com/office/drawing/2014/main" id="{59819CC6-981D-1308-513B-94C24FE2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8529781"/>
              <a:ext cx="868226" cy="9778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8E25A0-E994-08F5-FBB8-E4F622A46F9E}"/>
                </a:ext>
              </a:extLst>
            </p:cNvPr>
            <p:cNvSpPr txBox="1"/>
            <p:nvPr/>
          </p:nvSpPr>
          <p:spPr>
            <a:xfrm>
              <a:off x="4047883" y="8289188"/>
              <a:ext cx="1025464" cy="32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Test Set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929728-0DB8-BC98-72F3-A6E988A41FEC}"/>
              </a:ext>
            </a:extLst>
          </p:cNvPr>
          <p:cNvGrpSpPr/>
          <p:nvPr/>
        </p:nvGrpSpPr>
        <p:grpSpPr>
          <a:xfrm>
            <a:off x="5957540" y="5244181"/>
            <a:ext cx="1138225" cy="1312863"/>
            <a:chOff x="7396603" y="8074405"/>
            <a:chExt cx="1517902" cy="201769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103A9C0-8211-84EB-2D76-6E3B9FA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4250" y="8372147"/>
              <a:ext cx="1440255" cy="1719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80F6D8-7FE5-02EF-B1F2-59A53AFCAD56}"/>
                </a:ext>
              </a:extLst>
            </p:cNvPr>
            <p:cNvSpPr txBox="1"/>
            <p:nvPr/>
          </p:nvSpPr>
          <p:spPr>
            <a:xfrm>
              <a:off x="7396603" y="8074405"/>
              <a:ext cx="1440255" cy="47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Precision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D2F736-2722-1822-F5C3-B325D79FB480}"/>
              </a:ext>
            </a:extLst>
          </p:cNvPr>
          <p:cNvSpPr txBox="1"/>
          <p:nvPr/>
        </p:nvSpPr>
        <p:spPr>
          <a:xfrm>
            <a:off x="7146243" y="3687206"/>
            <a:ext cx="2763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Decision Tree</a:t>
            </a:r>
          </a:p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Logistic Regression</a:t>
            </a:r>
          </a:p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K-Nearest Neighbor</a:t>
            </a:r>
          </a:p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</a:t>
            </a:r>
          </a:p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 Boosting Classifier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2BA9DB-0ABC-C382-7146-00F4C748D4CE}"/>
              </a:ext>
            </a:extLst>
          </p:cNvPr>
          <p:cNvGrpSpPr/>
          <p:nvPr/>
        </p:nvGrpSpPr>
        <p:grpSpPr>
          <a:xfrm>
            <a:off x="8287117" y="5244181"/>
            <a:ext cx="1080000" cy="1291143"/>
            <a:chOff x="10206616" y="7569237"/>
            <a:chExt cx="1440255" cy="184938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213BA55-CB88-7B06-BB42-260D11A1A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1348" y="7974801"/>
              <a:ext cx="1324025" cy="14438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898D01-D21F-402C-6163-F75367A1387D}"/>
                </a:ext>
              </a:extLst>
            </p:cNvPr>
            <p:cNvSpPr txBox="1"/>
            <p:nvPr/>
          </p:nvSpPr>
          <p:spPr>
            <a:xfrm>
              <a:off x="10206616" y="7569237"/>
              <a:ext cx="1440255" cy="44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Evaluation</a:t>
              </a:r>
              <a:endPara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B5AA75C-40D8-1376-AE22-0998ED56A442}"/>
              </a:ext>
            </a:extLst>
          </p:cNvPr>
          <p:cNvSpPr txBox="1"/>
          <p:nvPr/>
        </p:nvSpPr>
        <p:spPr>
          <a:xfrm>
            <a:off x="7700421" y="6484240"/>
            <a:ext cx="267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Accuracy, Precision, Recall, …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DA0A0A35-FF81-1DD9-F584-164D5183E122}"/>
              </a:ext>
            </a:extLst>
          </p:cNvPr>
          <p:cNvSpPr/>
          <p:nvPr/>
        </p:nvSpPr>
        <p:spPr>
          <a:xfrm rot="16200000">
            <a:off x="2007560" y="4672357"/>
            <a:ext cx="2078412" cy="86088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D0F88F27-37ED-D515-A90B-97D90CCE5E5C}"/>
              </a:ext>
            </a:extLst>
          </p:cNvPr>
          <p:cNvSpPr/>
          <p:nvPr/>
        </p:nvSpPr>
        <p:spPr>
          <a:xfrm rot="16200000">
            <a:off x="5044852" y="5507942"/>
            <a:ext cx="341487" cy="9144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F94512BD-A737-154D-5AA5-BD606AFD4B13}"/>
              </a:ext>
            </a:extLst>
          </p:cNvPr>
          <p:cNvSpPr/>
          <p:nvPr/>
        </p:nvSpPr>
        <p:spPr>
          <a:xfrm rot="16200000">
            <a:off x="5048292" y="3881929"/>
            <a:ext cx="341487" cy="9144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7B4FF33C-4BD4-E084-C8BF-7C5E1FA22897}"/>
              </a:ext>
            </a:extLst>
          </p:cNvPr>
          <p:cNvSpPr/>
          <p:nvPr/>
        </p:nvSpPr>
        <p:spPr>
          <a:xfrm rot="16200000">
            <a:off x="7452533" y="5507941"/>
            <a:ext cx="341487" cy="9144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508BEAA4-6D6A-E0E9-0E08-606354456AD2}"/>
              </a:ext>
            </a:extLst>
          </p:cNvPr>
          <p:cNvSpPr/>
          <p:nvPr/>
        </p:nvSpPr>
        <p:spPr>
          <a:xfrm>
            <a:off x="6326796" y="4854383"/>
            <a:ext cx="341487" cy="38979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  <a:alpha val="72000"/>
                </a:schemeClr>
              </a:gs>
              <a:gs pos="83000">
                <a:schemeClr val="bg1">
                  <a:lumMod val="65000"/>
                  <a:alpha val="71000"/>
                </a:schemeClr>
              </a:gs>
              <a:gs pos="100000">
                <a:schemeClr val="bg1">
                  <a:lumMod val="65000"/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49" name="표 16">
            <a:extLst>
              <a:ext uri="{FF2B5EF4-FFF2-40B4-BE49-F238E27FC236}">
                <a16:creationId xmlns:a16="http://schemas.microsoft.com/office/drawing/2014/main" id="{E602A045-792E-2C6C-4D5D-945051787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21301"/>
              </p:ext>
            </p:extLst>
          </p:nvPr>
        </p:nvGraphicFramePr>
        <p:xfrm>
          <a:off x="8194778" y="1252592"/>
          <a:ext cx="359092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42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  <a:gridCol w="2047883">
                  <a:extLst>
                    <a:ext uri="{9D8B030D-6E8A-4147-A177-3AD203B41FA5}">
                      <a16:colId xmlns:a16="http://schemas.microsoft.com/office/drawing/2014/main" val="3267854021"/>
                    </a:ext>
                  </a:extLst>
                </a:gridCol>
              </a:tblGrid>
              <a:tr h="23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SCORE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Category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(-0.296, -0.00108]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매우 부적합</a:t>
                      </a:r>
                      <a:endParaRPr lang="en-US" altLang="ko-KR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(Most Unsuitable)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(-0.00108, 0.0432]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부적합</a:t>
                      </a:r>
                      <a:endParaRPr lang="en-US" altLang="ko-KR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(Unsuitable)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070774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(0.0432, 0.0825]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적합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(Suitable)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9268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(0.0825, 0.184]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매우 적합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(Most Suitable)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049224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CC771-4E4A-8324-3B53-EC1853746944}"/>
              </a:ext>
            </a:extLst>
          </p:cNvPr>
          <p:cNvGrpSpPr/>
          <p:nvPr/>
        </p:nvGrpSpPr>
        <p:grpSpPr>
          <a:xfrm>
            <a:off x="337722" y="1791494"/>
            <a:ext cx="7476999" cy="1598184"/>
            <a:chOff x="337722" y="1791494"/>
            <a:chExt cx="7476999" cy="15981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82D1D2-F354-CFE4-E3E7-F7A705E50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722" y="1791494"/>
              <a:ext cx="7476999" cy="1598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2A1C01C-0059-3AAB-ADD6-FF7DF3438B05}"/>
                </a:ext>
              </a:extLst>
            </p:cNvPr>
            <p:cNvSpPr/>
            <p:nvPr/>
          </p:nvSpPr>
          <p:spPr>
            <a:xfrm>
              <a:off x="6980352" y="1791494"/>
              <a:ext cx="834369" cy="159469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3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98177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Multi-class Classification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82E535-C611-503D-4F3A-D366A90CAC08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DF260-DDB4-4BF1-1749-D4F2922589D5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F86C9-802E-91D6-987B-F5147817D85E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50B7FEA5-CC48-3938-8FD7-FFC9CE0ED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03519"/>
              </p:ext>
            </p:extLst>
          </p:nvPr>
        </p:nvGraphicFramePr>
        <p:xfrm>
          <a:off x="636312" y="2044233"/>
          <a:ext cx="1969498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4749">
                  <a:extLst>
                    <a:ext uri="{9D8B030D-6E8A-4147-A177-3AD203B41FA5}">
                      <a16:colId xmlns:a16="http://schemas.microsoft.com/office/drawing/2014/main" val="334989882"/>
                    </a:ext>
                  </a:extLst>
                </a:gridCol>
                <a:gridCol w="984749">
                  <a:extLst>
                    <a:ext uri="{9D8B030D-6E8A-4147-A177-3AD203B41FA5}">
                      <a16:colId xmlns:a16="http://schemas.microsoft.com/office/drawing/2014/main" val="3616183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</a:t>
                      </a:r>
                      <a:endParaRPr lang="ko-KR" altLang="en-US" sz="15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Accuracy</a:t>
                      </a:r>
                      <a:endParaRPr lang="ko-KR" altLang="en-US" sz="15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678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0.7518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5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0.6667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861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0.6667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203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0.7589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06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0.766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14672"/>
                  </a:ext>
                </a:extLst>
              </a:tr>
            </a:tbl>
          </a:graphicData>
        </a:graphic>
      </p:graphicFrame>
      <p:graphicFrame>
        <p:nvGraphicFramePr>
          <p:cNvPr id="27" name="표 12">
            <a:extLst>
              <a:ext uri="{FF2B5EF4-FFF2-40B4-BE49-F238E27FC236}">
                <a16:creationId xmlns:a16="http://schemas.microsoft.com/office/drawing/2014/main" id="{8B39DB7D-8AA0-162A-2E27-C107A90FD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877797"/>
              </p:ext>
            </p:extLst>
          </p:nvPr>
        </p:nvGraphicFramePr>
        <p:xfrm>
          <a:off x="3305075" y="1714227"/>
          <a:ext cx="8133346" cy="2512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957">
                  <a:extLst>
                    <a:ext uri="{9D8B030D-6E8A-4147-A177-3AD203B41FA5}">
                      <a16:colId xmlns:a16="http://schemas.microsoft.com/office/drawing/2014/main" val="330269470"/>
                    </a:ext>
                  </a:extLst>
                </a:gridCol>
                <a:gridCol w="1581097">
                  <a:extLst>
                    <a:ext uri="{9D8B030D-6E8A-4147-A177-3AD203B41FA5}">
                      <a16:colId xmlns:a16="http://schemas.microsoft.com/office/drawing/2014/main" val="2433751411"/>
                    </a:ext>
                  </a:extLst>
                </a:gridCol>
                <a:gridCol w="1336073">
                  <a:extLst>
                    <a:ext uri="{9D8B030D-6E8A-4147-A177-3AD203B41FA5}">
                      <a16:colId xmlns:a16="http://schemas.microsoft.com/office/drawing/2014/main" val="3795830717"/>
                    </a:ext>
                  </a:extLst>
                </a:gridCol>
                <a:gridCol w="1336073">
                  <a:extLst>
                    <a:ext uri="{9D8B030D-6E8A-4147-A177-3AD203B41FA5}">
                      <a16:colId xmlns:a16="http://schemas.microsoft.com/office/drawing/2014/main" val="3747700276"/>
                    </a:ext>
                  </a:extLst>
                </a:gridCol>
                <a:gridCol w="1336073">
                  <a:extLst>
                    <a:ext uri="{9D8B030D-6E8A-4147-A177-3AD203B41FA5}">
                      <a16:colId xmlns:a16="http://schemas.microsoft.com/office/drawing/2014/main" val="928015783"/>
                    </a:ext>
                  </a:extLst>
                </a:gridCol>
                <a:gridCol w="1336073">
                  <a:extLst>
                    <a:ext uri="{9D8B030D-6E8A-4147-A177-3AD203B41FA5}">
                      <a16:colId xmlns:a16="http://schemas.microsoft.com/office/drawing/2014/main" val="2953504473"/>
                    </a:ext>
                  </a:extLst>
                </a:gridCol>
              </a:tblGrid>
              <a:tr h="31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Precision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Recall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F-1 Score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Accuracy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4112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Forest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Most Unsuitable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0.7589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4364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Unsuitable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249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8888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Most 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18827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Gradient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Boosting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Classifier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Most Unsuitable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0.766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3476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Unsuitable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636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32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Most Suitable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4560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335E1C1-F3AE-129D-1836-81ADF13FDE1C}"/>
              </a:ext>
            </a:extLst>
          </p:cNvPr>
          <p:cNvSpPr txBox="1"/>
          <p:nvPr/>
        </p:nvSpPr>
        <p:spPr>
          <a:xfrm>
            <a:off x="3311425" y="1412970"/>
            <a:ext cx="1619344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Evaluation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632F60A-591F-D845-6EBB-7730341FE93A}"/>
              </a:ext>
            </a:extLst>
          </p:cNvPr>
          <p:cNvCxnSpPr>
            <a:cxnSpLocks/>
          </p:cNvCxnSpPr>
          <p:nvPr/>
        </p:nvCxnSpPr>
        <p:spPr>
          <a:xfrm>
            <a:off x="2963596" y="1308798"/>
            <a:ext cx="0" cy="2918032"/>
          </a:xfrm>
          <a:prstGeom prst="line">
            <a:avLst/>
          </a:prstGeom>
          <a:ln w="31750" cmpd="sng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BFA2B87-0ED8-B617-1A5A-E4B588E19628}"/>
              </a:ext>
            </a:extLst>
          </p:cNvPr>
          <p:cNvGrpSpPr/>
          <p:nvPr/>
        </p:nvGrpSpPr>
        <p:grpSpPr>
          <a:xfrm>
            <a:off x="3609317" y="4289511"/>
            <a:ext cx="3903614" cy="2520000"/>
            <a:chOff x="3744544" y="4566558"/>
            <a:chExt cx="3903614" cy="21600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37E0FE-7790-F021-CA4C-30971ADD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4544" y="4566558"/>
              <a:ext cx="3903614" cy="2160000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D8F941-B576-BC25-1277-C08A44E60000}"/>
                </a:ext>
              </a:extLst>
            </p:cNvPr>
            <p:cNvSpPr/>
            <p:nvPr/>
          </p:nvSpPr>
          <p:spPr>
            <a:xfrm>
              <a:off x="3995211" y="5673435"/>
              <a:ext cx="3520880" cy="26234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A9877F7-9A94-BFBB-76B6-C329C7FAA638}"/>
              </a:ext>
            </a:extLst>
          </p:cNvPr>
          <p:cNvGrpSpPr/>
          <p:nvPr/>
        </p:nvGrpSpPr>
        <p:grpSpPr>
          <a:xfrm>
            <a:off x="7512931" y="4289511"/>
            <a:ext cx="3849467" cy="2520000"/>
            <a:chOff x="7648158" y="4487069"/>
            <a:chExt cx="3849467" cy="2160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B3A6147-3265-D88C-D46B-501C3A39B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8158" y="4487069"/>
              <a:ext cx="3849467" cy="216000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35519D-181E-94B9-4836-375940238EA5}"/>
                </a:ext>
              </a:extLst>
            </p:cNvPr>
            <p:cNvSpPr/>
            <p:nvPr/>
          </p:nvSpPr>
          <p:spPr>
            <a:xfrm>
              <a:off x="7898825" y="5604996"/>
              <a:ext cx="3520880" cy="26234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55" name="그래픽 54" descr="시계 반대 방향으로 굽은 사선 화살표 단색으로 채워진">
            <a:extLst>
              <a:ext uri="{FF2B5EF4-FFF2-40B4-BE49-F238E27FC236}">
                <a16:creationId xmlns:a16="http://schemas.microsoft.com/office/drawing/2014/main" id="{253108FA-A42D-9001-BBEB-2C50E5852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881683">
            <a:off x="1642022" y="3543054"/>
            <a:ext cx="1782116" cy="16442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843D395-07D1-F06D-19B9-4150EC0363F0}"/>
              </a:ext>
            </a:extLst>
          </p:cNvPr>
          <p:cNvSpPr txBox="1"/>
          <p:nvPr/>
        </p:nvSpPr>
        <p:spPr>
          <a:xfrm>
            <a:off x="643160" y="1742550"/>
            <a:ext cx="1619344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Evaluation</a:t>
            </a: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B90C5182-64CA-769B-4065-5B93428EE96E}"/>
              </a:ext>
            </a:extLst>
          </p:cNvPr>
          <p:cNvSpPr/>
          <p:nvPr/>
        </p:nvSpPr>
        <p:spPr>
          <a:xfrm rot="16200000">
            <a:off x="2250735" y="4845102"/>
            <a:ext cx="927845" cy="152518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A914E2-BB37-69CF-5331-2E83B78494E2}"/>
              </a:ext>
            </a:extLst>
          </p:cNvPr>
          <p:cNvSpPr txBox="1"/>
          <p:nvPr/>
        </p:nvSpPr>
        <p:spPr>
          <a:xfrm>
            <a:off x="382194" y="5192196"/>
            <a:ext cx="2067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“Population” is the most important feature in RF &amp; GBC.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4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392E206A-63A6-82C3-95B8-A1F0F3459ED0}"/>
              </a:ext>
            </a:extLst>
          </p:cNvPr>
          <p:cNvGraphicFramePr>
            <a:graphicFrameLocks noGrp="1"/>
          </p:cNvGraphicFramePr>
          <p:nvPr/>
        </p:nvGraphicFramePr>
        <p:xfrm>
          <a:off x="241204" y="1712110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 </a:t>
                      </a:r>
                      <a:r>
                        <a:rPr lang="en-US" altLang="ko-KR" sz="1200" b="0" i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Label Encoding for Multi-classification ANN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F47E9C19-B231-47D5-B29E-C46174798902}"/>
              </a:ext>
            </a:extLst>
          </p:cNvPr>
          <p:cNvGraphicFramePr>
            <a:graphicFrameLocks noGrp="1"/>
          </p:cNvGraphicFramePr>
          <p:nvPr/>
        </p:nvGraphicFramePr>
        <p:xfrm>
          <a:off x="241204" y="4276201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 </a:t>
                      </a:r>
                      <a:r>
                        <a:rPr lang="en-US" altLang="ko-KR" sz="1200" b="0" i="0" kern="1200" dirty="0">
                          <a:solidFill>
                            <a:schemeClr val="lt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Define the Neural Network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B2C7653B-D43A-2CD7-6473-0EFCB9FC1CF2}"/>
              </a:ext>
            </a:extLst>
          </p:cNvPr>
          <p:cNvGraphicFramePr>
            <a:graphicFrameLocks noGrp="1"/>
          </p:cNvGraphicFramePr>
          <p:nvPr/>
        </p:nvGraphicFramePr>
        <p:xfrm>
          <a:off x="6234698" y="1712110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 Data processed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4D7A0041-A54E-D46A-9E6D-BF25BF851E06}"/>
              </a:ext>
            </a:extLst>
          </p:cNvPr>
          <p:cNvGraphicFramePr>
            <a:graphicFrameLocks noGrp="1"/>
          </p:cNvGraphicFramePr>
          <p:nvPr/>
        </p:nvGraphicFramePr>
        <p:xfrm>
          <a:off x="6234697" y="4276201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 Fit model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F492D7A-2A0C-6FCE-94F0-82F1FC2C5D24}"/>
              </a:ext>
            </a:extLst>
          </p:cNvPr>
          <p:cNvSpPr txBox="1"/>
          <p:nvPr/>
        </p:nvSpPr>
        <p:spPr>
          <a:xfrm>
            <a:off x="3329081" y="2390458"/>
            <a:ext cx="2423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매우부적합</a:t>
            </a: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(Most unsuitable) : 0</a:t>
            </a:r>
          </a:p>
          <a:p>
            <a:pPr algn="l">
              <a:spcBef>
                <a:spcPts val="10"/>
              </a:spcBef>
            </a:pP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spcBef>
                <a:spcPts val="10"/>
              </a:spcBef>
            </a:pP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부적합</a:t>
            </a: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(Unsuitable) : 2</a:t>
            </a:r>
          </a:p>
          <a:p>
            <a:pPr algn="l">
              <a:spcAft>
                <a:spcPts val="10"/>
              </a:spcAft>
            </a:pP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spcBef>
                <a:spcPts val="10"/>
              </a:spcBef>
            </a:pP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적합</a:t>
            </a: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(Suitable) : 3</a:t>
            </a:r>
          </a:p>
          <a:p>
            <a:pPr algn="l">
              <a:spcBef>
                <a:spcPts val="10"/>
              </a:spcBef>
            </a:pP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spcBef>
                <a:spcPts val="10"/>
              </a:spcBef>
            </a:pP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매우적합</a:t>
            </a: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(most Suitable) :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BED3F-2151-1349-FA50-1E051E4CD316}"/>
              </a:ext>
            </a:extLst>
          </p:cNvPr>
          <p:cNvSpPr txBox="1"/>
          <p:nvPr/>
        </p:nvSpPr>
        <p:spPr>
          <a:xfrm>
            <a:off x="10551788" y="2325894"/>
            <a:ext cx="15670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Train-test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split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AC7D9-31A5-C5DD-BEE0-07BE0E70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8" y="2159126"/>
            <a:ext cx="2854657" cy="1884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3D42EB-5384-B1F4-AD62-8C200376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4" y="2462306"/>
            <a:ext cx="4068390" cy="198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082E0-1EB3-EC5D-539A-D252C8829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56" b="32171"/>
          <a:stretch/>
        </p:blipFill>
        <p:spPr>
          <a:xfrm>
            <a:off x="6267914" y="2943557"/>
            <a:ext cx="4114032" cy="4549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DAADA5-C66C-E45D-16B1-356FE39A5486}"/>
              </a:ext>
            </a:extLst>
          </p:cNvPr>
          <p:cNvSpPr txBox="1"/>
          <p:nvPr/>
        </p:nvSpPr>
        <p:spPr>
          <a:xfrm>
            <a:off x="10587649" y="2854205"/>
            <a:ext cx="15670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scaling 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750DC1-E417-E88C-CA88-E9460CB00528}"/>
              </a:ext>
            </a:extLst>
          </p:cNvPr>
          <p:cNvSpPr txBox="1"/>
          <p:nvPr/>
        </p:nvSpPr>
        <p:spPr>
          <a:xfrm>
            <a:off x="10624951" y="3392997"/>
            <a:ext cx="15670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Validation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F1E8803-47DB-A6E5-E17D-1C943E3A80A5}"/>
              </a:ext>
            </a:extLst>
          </p:cNvPr>
          <p:cNvSpPr/>
          <p:nvPr/>
        </p:nvSpPr>
        <p:spPr>
          <a:xfrm>
            <a:off x="10360670" y="2390458"/>
            <a:ext cx="453958" cy="356858"/>
          </a:xfrm>
          <a:prstGeom prst="rightArrow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253551"/>
              </a:highlight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B66D7F9-E9B4-442C-77B7-020D2661C92D}"/>
              </a:ext>
            </a:extLst>
          </p:cNvPr>
          <p:cNvSpPr/>
          <p:nvPr/>
        </p:nvSpPr>
        <p:spPr>
          <a:xfrm>
            <a:off x="10360670" y="2994009"/>
            <a:ext cx="453958" cy="356858"/>
          </a:xfrm>
          <a:prstGeom prst="rightArrow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253551"/>
              </a:highlight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7DBF4D5-A568-2705-5C21-7CC6EC847655}"/>
              </a:ext>
            </a:extLst>
          </p:cNvPr>
          <p:cNvSpPr/>
          <p:nvPr/>
        </p:nvSpPr>
        <p:spPr>
          <a:xfrm>
            <a:off x="10402642" y="3523756"/>
            <a:ext cx="453958" cy="356858"/>
          </a:xfrm>
          <a:prstGeom prst="rightArrow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D350BF-5E7E-02E6-D5F6-4F11B330B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09" y="4764595"/>
            <a:ext cx="3003032" cy="1797579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12F0FA00-3DED-2165-2B8D-80E0F9D620C2}"/>
              </a:ext>
            </a:extLst>
          </p:cNvPr>
          <p:cNvSpPr/>
          <p:nvPr/>
        </p:nvSpPr>
        <p:spPr>
          <a:xfrm>
            <a:off x="1765446" y="5863782"/>
            <a:ext cx="332991" cy="30763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2C6EE-8DD4-2A33-1DD7-A56AF68956C4}"/>
              </a:ext>
            </a:extLst>
          </p:cNvPr>
          <p:cNvSpPr txBox="1"/>
          <p:nvPr/>
        </p:nvSpPr>
        <p:spPr>
          <a:xfrm>
            <a:off x="3140881" y="4965119"/>
            <a:ext cx="315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- 9 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Indep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Variables -&gt; input shape : 9</a:t>
            </a: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D6ADDF-37B0-B855-D1F4-819D88BCABED}"/>
              </a:ext>
            </a:extLst>
          </p:cNvPr>
          <p:cNvSpPr txBox="1"/>
          <p:nvPr/>
        </p:nvSpPr>
        <p:spPr>
          <a:xfrm>
            <a:off x="3137748" y="5260607"/>
            <a:ext cx="270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 Dep. Variables -&gt; Last Layer: 4</a:t>
            </a: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10606D-EB79-101C-1F22-23BB708F5040}"/>
              </a:ext>
            </a:extLst>
          </p:cNvPr>
          <p:cNvSpPr txBox="1"/>
          <p:nvPr/>
        </p:nvSpPr>
        <p:spPr>
          <a:xfrm>
            <a:off x="3109394" y="5556095"/>
            <a:ext cx="312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Multi class -&gt; Activation </a:t>
            </a:r>
            <a:r>
              <a:rPr lang="en-US" altLang="ko-KR" sz="12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E166B4-B78B-E7AF-3579-66D24AC8F4E6}"/>
              </a:ext>
            </a:extLst>
          </p:cNvPr>
          <p:cNvSpPr txBox="1"/>
          <p:nvPr/>
        </p:nvSpPr>
        <p:spPr>
          <a:xfrm>
            <a:off x="3116761" y="5833094"/>
            <a:ext cx="270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Most popular optimizer -&gt; ‘Adam’</a:t>
            </a: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6AA9EE-22DE-CEC8-E1A5-FFBD1CDDA6F2}"/>
              </a:ext>
            </a:extLst>
          </p:cNvPr>
          <p:cNvSpPr txBox="1"/>
          <p:nvPr/>
        </p:nvSpPr>
        <p:spPr>
          <a:xfrm>
            <a:off x="3137748" y="6086029"/>
            <a:ext cx="315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Loss &amp; Metrics -&gt; ‘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Sparse_categorical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endParaRPr lang="en-US" altLang="ko-KR" sz="120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C5ECA85-6FFB-C040-0AC6-8299CDCA3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603" y="5001723"/>
            <a:ext cx="5695193" cy="1259065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F5A52DE-C682-52E7-0939-FFB106474164}"/>
              </a:ext>
            </a:extLst>
          </p:cNvPr>
          <p:cNvSpPr/>
          <p:nvPr/>
        </p:nvSpPr>
        <p:spPr>
          <a:xfrm>
            <a:off x="6255567" y="5310003"/>
            <a:ext cx="5716888" cy="101716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450AC7-B4FD-85B2-169B-1F3BDB0EAA5A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C20EB-A09A-87F3-5B78-A87692CBB5F9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Multi-Class-Neural Network : 4 Steps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73A740-541A-6F30-EB93-E18DF1225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57"/>
          <a:stretch/>
        </p:blipFill>
        <p:spPr>
          <a:xfrm>
            <a:off x="6264872" y="3597963"/>
            <a:ext cx="4107596" cy="1934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192972-074D-4F9C-2825-70CA1C4948D0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FE23F-011D-A089-7BF6-3120C44A4058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94936-4F0A-089B-522F-1BCDFC7A5780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1BA88-A727-200B-5331-020E65B636C4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6692E8-D90B-8605-F813-3DA8CACB4E25}"/>
              </a:ext>
            </a:extLst>
          </p:cNvPr>
          <p:cNvSpPr txBox="1"/>
          <p:nvPr/>
        </p:nvSpPr>
        <p:spPr>
          <a:xfrm>
            <a:off x="147070" y="1346331"/>
            <a:ext cx="1178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method is a technique for constructing a model needed to recognize unique patterns or structures in the data and proceeds to four steps.</a:t>
            </a:r>
          </a:p>
        </p:txBody>
      </p:sp>
    </p:spTree>
    <p:extLst>
      <p:ext uri="{BB962C8B-B14F-4D97-AF65-F5344CB8AC3E}">
        <p14:creationId xmlns:p14="http://schemas.microsoft.com/office/powerpoint/2010/main" val="196322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Multi-Class-Neural Network : Evaluation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A38B1C-CF73-7AAB-2BA2-12F20BA45A31}"/>
              </a:ext>
            </a:extLst>
          </p:cNvPr>
          <p:cNvSpPr/>
          <p:nvPr/>
        </p:nvSpPr>
        <p:spPr>
          <a:xfrm>
            <a:off x="246516" y="1934561"/>
            <a:ext cx="11687390" cy="3596369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8EA8-6A6C-BF04-F2D2-A142BBEDF1D6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751201-8C8D-D943-EC3D-66F11074A7AD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554C2-A938-A00C-7202-F5687474868D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49D3D-7F43-CD15-0C47-1C6F2012183E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50B8A1-5810-E77A-49AB-AE5186F55975}"/>
              </a:ext>
            </a:extLst>
          </p:cNvPr>
          <p:cNvGrpSpPr/>
          <p:nvPr/>
        </p:nvGrpSpPr>
        <p:grpSpPr>
          <a:xfrm>
            <a:off x="729800" y="2055775"/>
            <a:ext cx="4904432" cy="3365080"/>
            <a:chOff x="838352" y="2799427"/>
            <a:chExt cx="4707683" cy="336508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F2F4A7A-9CAB-95AB-1690-A4924675E2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87" r="50247"/>
            <a:stretch/>
          </p:blipFill>
          <p:spPr bwMode="auto">
            <a:xfrm>
              <a:off x="838352" y="3210340"/>
              <a:ext cx="4707683" cy="295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F8005B-B79A-3616-09BD-C017047DD2A9}"/>
                </a:ext>
              </a:extLst>
            </p:cNvPr>
            <p:cNvSpPr txBox="1"/>
            <p:nvPr/>
          </p:nvSpPr>
          <p:spPr>
            <a:xfrm>
              <a:off x="1399158" y="2799427"/>
              <a:ext cx="358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"/>
                </a:spcBef>
              </a:pPr>
              <a:r>
                <a:rPr lang="en-US" altLang="ko-KR" sz="140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Train &amp; Valid Loss (</a:t>
              </a:r>
              <a:r>
                <a:rPr lang="ko-KR" altLang="en-US" sz="140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훈련 및 검증 손실률</a:t>
              </a:r>
              <a:r>
                <a:rPr lang="en-US" altLang="ko-KR" sz="140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3064DC-4CBC-46C5-1938-67865959F44B}"/>
              </a:ext>
            </a:extLst>
          </p:cNvPr>
          <p:cNvGrpSpPr/>
          <p:nvPr/>
        </p:nvGrpSpPr>
        <p:grpSpPr>
          <a:xfrm>
            <a:off x="6557768" y="2044544"/>
            <a:ext cx="4914370" cy="3376311"/>
            <a:chOff x="6292761" y="2799427"/>
            <a:chExt cx="4707683" cy="337631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7DF598-A6C9-1044-6020-7273DC2278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59" t="7288"/>
            <a:stretch/>
          </p:blipFill>
          <p:spPr bwMode="auto">
            <a:xfrm>
              <a:off x="6292761" y="3221570"/>
              <a:ext cx="4707683" cy="295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B108B-465F-26FC-5D7E-5901D7CDBD6D}"/>
                </a:ext>
              </a:extLst>
            </p:cNvPr>
            <p:cNvSpPr txBox="1"/>
            <p:nvPr/>
          </p:nvSpPr>
          <p:spPr>
            <a:xfrm>
              <a:off x="7035277" y="2799427"/>
              <a:ext cx="358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"/>
                </a:spcBef>
              </a:pPr>
              <a:r>
                <a:rPr lang="en-US" altLang="ko-KR" sz="140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Train &amp; Valid Accuracy (</a:t>
              </a:r>
              <a:r>
                <a:rPr lang="ko-KR" altLang="en-US" sz="140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훈련 및 검증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정확도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3139BB6-D060-C005-02B9-16E59CB044ED}"/>
              </a:ext>
            </a:extLst>
          </p:cNvPr>
          <p:cNvSpPr txBox="1"/>
          <p:nvPr/>
        </p:nvSpPr>
        <p:spPr>
          <a:xfrm>
            <a:off x="147070" y="1346331"/>
            <a:ext cx="1178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After completing the 4 steps of the 'Multi-Class-Natural Network’, </a:t>
            </a:r>
          </a:p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training and verification loss rate and training and verification accuracy were evaluated.</a:t>
            </a:r>
          </a:p>
        </p:txBody>
      </p: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A891EB8C-3751-80D8-891A-AA8C3899F883}"/>
              </a:ext>
            </a:extLst>
          </p:cNvPr>
          <p:cNvCxnSpPr>
            <a:cxnSpLocks/>
          </p:cNvCxnSpPr>
          <p:nvPr/>
        </p:nvCxnSpPr>
        <p:spPr>
          <a:xfrm>
            <a:off x="6096000" y="2055775"/>
            <a:ext cx="0" cy="3365080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537BAB0F-4FEF-0FEB-058E-2AC8F0DA1676}"/>
              </a:ext>
            </a:extLst>
          </p:cNvPr>
          <p:cNvSpPr txBox="1"/>
          <p:nvPr/>
        </p:nvSpPr>
        <p:spPr>
          <a:xfrm>
            <a:off x="241205" y="5701646"/>
            <a:ext cx="135899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</a:t>
            </a:r>
            <a:endParaRPr lang="ko-KR" altLang="en-US" sz="15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FB1CBF4C-0C10-6885-DCA2-8F25A0C5FBB0}"/>
              </a:ext>
            </a:extLst>
          </p:cNvPr>
          <p:cNvSpPr txBox="1"/>
          <p:nvPr/>
        </p:nvSpPr>
        <p:spPr>
          <a:xfrm>
            <a:off x="1649895" y="5673846"/>
            <a:ext cx="8148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9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</a:t>
            </a:r>
            <a:r>
              <a:rPr lang="ko-KR" altLang="en-US" sz="19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9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sz="19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0.139630     </a:t>
            </a:r>
            <a:r>
              <a:rPr lang="en-US" altLang="ko-KR" sz="1900" b="1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ACCURACY </a:t>
            </a:r>
            <a:r>
              <a:rPr lang="en-US" altLang="ko-KR" sz="19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0.957447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7C4DB07-D805-F8B1-9470-1BE64D40ABF1}"/>
              </a:ext>
            </a:extLst>
          </p:cNvPr>
          <p:cNvSpPr txBox="1"/>
          <p:nvPr/>
        </p:nvSpPr>
        <p:spPr>
          <a:xfrm>
            <a:off x="1649895" y="613184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6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 a result of checking the loss rate and accuracy, </a:t>
            </a:r>
          </a:p>
          <a:p>
            <a:pPr algn="l">
              <a:spcBef>
                <a:spcPts val="10"/>
              </a:spcBef>
            </a:pPr>
            <a:r>
              <a:rPr lang="en-US" altLang="ko-KR" sz="16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can be confirmed that a </a:t>
            </a:r>
            <a:r>
              <a:rPr lang="en-US" altLang="ko-KR" sz="1600" i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 performance of 95% </a:t>
            </a:r>
            <a:r>
              <a:rPr lang="en-US" altLang="ko-KR" sz="16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was achieved without overfitting.</a:t>
            </a:r>
          </a:p>
        </p:txBody>
      </p: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D79C8F34-4906-5809-3683-6AB513E730BC}"/>
              </a:ext>
            </a:extLst>
          </p:cNvPr>
          <p:cNvCxnSpPr>
            <a:cxnSpLocks/>
          </p:cNvCxnSpPr>
          <p:nvPr/>
        </p:nvCxnSpPr>
        <p:spPr>
          <a:xfrm>
            <a:off x="1689653" y="6028750"/>
            <a:ext cx="615232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3730751" y="796965"/>
            <a:ext cx="7896961" cy="5324576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80153" y="2870141"/>
            <a:ext cx="2981907" cy="96282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2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42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4236488" y="2747506"/>
            <a:ext cx="7056176" cy="1423493"/>
            <a:chOff x="6201636" y="3373037"/>
            <a:chExt cx="494185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2916152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Topic selection background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436279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Cluster MFC Demand Areas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4941852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Prediction of suitable gas station location for MFC entry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1491139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esults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Association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8EA8-6A6C-BF04-F2D2-A142BBEDF1D6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751201-8C8D-D943-EC3D-66F11074A7AD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554C2-A938-A00C-7202-F5687474868D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49D3D-7F43-CD15-0C47-1C6F2012183E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B507B-897D-1220-CB72-3CEFAAE709FB}"/>
              </a:ext>
            </a:extLst>
          </p:cNvPr>
          <p:cNvSpPr txBox="1"/>
          <p:nvPr/>
        </p:nvSpPr>
        <p:spPr>
          <a:xfrm>
            <a:off x="147070" y="1346331"/>
            <a:ext cx="1178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Showing how often events happen together and how much they are related to each other.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CAB52-47A4-A529-9E2E-01D9DFEBA7C9}"/>
              </a:ext>
            </a:extLst>
          </p:cNvPr>
          <p:cNvSpPr txBox="1"/>
          <p:nvPr/>
        </p:nvSpPr>
        <p:spPr>
          <a:xfrm>
            <a:off x="283728" y="2135753"/>
            <a:ext cx="1164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 binning to convert numeric variables into categorical variables, which are divided into </a:t>
            </a:r>
            <a:r>
              <a:rPr lang="en-US" altLang="ko-KR" sz="1400" i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 variables greater than or less than the mean.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79E832-FCED-6696-E3E2-2438C6DD45E1}"/>
              </a:ext>
            </a:extLst>
          </p:cNvPr>
          <p:cNvSpPr/>
          <p:nvPr/>
        </p:nvSpPr>
        <p:spPr>
          <a:xfrm>
            <a:off x="241205" y="1723681"/>
            <a:ext cx="11676592" cy="253399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05608-2397-C012-6CDB-9BA0CB7E49DC}"/>
              </a:ext>
            </a:extLst>
          </p:cNvPr>
          <p:cNvSpPr txBox="1"/>
          <p:nvPr/>
        </p:nvSpPr>
        <p:spPr>
          <a:xfrm>
            <a:off x="342015" y="1822201"/>
            <a:ext cx="1778085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 Binning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341AE7-99E7-FF66-6587-FB1EEF69B209}"/>
              </a:ext>
            </a:extLst>
          </p:cNvPr>
          <p:cNvGrpSpPr/>
          <p:nvPr/>
        </p:nvGrpSpPr>
        <p:grpSpPr>
          <a:xfrm>
            <a:off x="349149" y="2464694"/>
            <a:ext cx="2671321" cy="1703305"/>
            <a:chOff x="342015" y="4745453"/>
            <a:chExt cx="2671321" cy="1703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2C3F8B-42C3-63E7-8638-80C41A69C2E0}"/>
                </a:ext>
              </a:extLst>
            </p:cNvPr>
            <p:cNvGrpSpPr/>
            <p:nvPr/>
          </p:nvGrpSpPr>
          <p:grpSpPr>
            <a:xfrm>
              <a:off x="417634" y="4914309"/>
              <a:ext cx="2510254" cy="483585"/>
              <a:chOff x="1766175" y="6115063"/>
              <a:chExt cx="3362325" cy="67572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7FA76D9-3075-89E9-956A-2DDF99613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96851" y="6115063"/>
                <a:ext cx="3119132" cy="29490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E5D5B36-C5B9-2A09-0C64-4B9FAB06B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6175" y="6343112"/>
                <a:ext cx="3362325" cy="447675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6FBF1B6-6B75-A659-87B6-584F1971C0AD}"/>
                </a:ext>
              </a:extLst>
            </p:cNvPr>
            <p:cNvGrpSpPr/>
            <p:nvPr/>
          </p:nvGrpSpPr>
          <p:grpSpPr>
            <a:xfrm>
              <a:off x="382453" y="5594568"/>
              <a:ext cx="2602308" cy="720840"/>
              <a:chOff x="464471" y="3466867"/>
              <a:chExt cx="3372001" cy="90336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F898AC2-9E32-F505-00D5-9AA690205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325" b="56848"/>
              <a:stretch/>
            </p:blipFill>
            <p:spPr>
              <a:xfrm>
                <a:off x="464471" y="3474193"/>
                <a:ext cx="3372001" cy="896036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0516ED-78B0-6F03-81B8-0E4F49D7B771}"/>
                  </a:ext>
                </a:extLst>
              </p:cNvPr>
              <p:cNvSpPr/>
              <p:nvPr/>
            </p:nvSpPr>
            <p:spPr>
              <a:xfrm>
                <a:off x="473031" y="3466867"/>
                <a:ext cx="3020849" cy="23441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44CFBD-10BE-9B92-62CA-9508C6900CE6}"/>
                </a:ext>
              </a:extLst>
            </p:cNvPr>
            <p:cNvSpPr/>
            <p:nvPr/>
          </p:nvSpPr>
          <p:spPr>
            <a:xfrm>
              <a:off x="342015" y="4745453"/>
              <a:ext cx="2671321" cy="1703305"/>
            </a:xfrm>
            <a:prstGeom prst="rect">
              <a:avLst/>
            </a:prstGeom>
            <a:noFill/>
            <a:ln w="3810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832165-12B1-607B-03CD-C3A4E3E10C13}"/>
                </a:ext>
              </a:extLst>
            </p:cNvPr>
            <p:cNvSpPr/>
            <p:nvPr/>
          </p:nvSpPr>
          <p:spPr>
            <a:xfrm>
              <a:off x="2345705" y="5117598"/>
              <a:ext cx="572838" cy="1949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49" name="화살표: 아래쪽 2048">
            <a:extLst>
              <a:ext uri="{FF2B5EF4-FFF2-40B4-BE49-F238E27FC236}">
                <a16:creationId xmlns:a16="http://schemas.microsoft.com/office/drawing/2014/main" id="{60B13A00-3BFB-E53A-6D93-543174032125}"/>
              </a:ext>
            </a:extLst>
          </p:cNvPr>
          <p:cNvSpPr/>
          <p:nvPr/>
        </p:nvSpPr>
        <p:spPr>
          <a:xfrm rot="16200000">
            <a:off x="2922008" y="2127130"/>
            <a:ext cx="498650" cy="11912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65E740D-9188-3D66-5CB3-5279E6FB8055}"/>
              </a:ext>
            </a:extLst>
          </p:cNvPr>
          <p:cNvSpPr txBox="1"/>
          <p:nvPr/>
        </p:nvSpPr>
        <p:spPr>
          <a:xfrm>
            <a:off x="3740996" y="2585184"/>
            <a:ext cx="4505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Data when AREA is above 805.6831 on average “</a:t>
            </a: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D9158085-B63E-DB74-BADE-C927AE1BECDB}"/>
              </a:ext>
            </a:extLst>
          </p:cNvPr>
          <p:cNvGrpSpPr/>
          <p:nvPr/>
        </p:nvGrpSpPr>
        <p:grpSpPr>
          <a:xfrm>
            <a:off x="3123446" y="3027166"/>
            <a:ext cx="8672361" cy="1143516"/>
            <a:chOff x="3123446" y="2987410"/>
            <a:chExt cx="8672361" cy="114351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016FB72-3983-3E0E-5F42-8F025871BE01}"/>
                </a:ext>
              </a:extLst>
            </p:cNvPr>
            <p:cNvGrpSpPr/>
            <p:nvPr/>
          </p:nvGrpSpPr>
          <p:grpSpPr>
            <a:xfrm>
              <a:off x="3123446" y="3031746"/>
              <a:ext cx="8643786" cy="1099180"/>
              <a:chOff x="4932098" y="4401670"/>
              <a:chExt cx="12896850" cy="144780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F865E6B-8167-0906-8F64-68202C32B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97"/>
              <a:stretch/>
            </p:blipFill>
            <p:spPr>
              <a:xfrm>
                <a:off x="4932098" y="4420720"/>
                <a:ext cx="7019924" cy="142875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D7D0EA1-805A-DC65-9A04-B47FD64B3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52023" y="4401670"/>
                <a:ext cx="5876925" cy="1428750"/>
              </a:xfrm>
              <a:prstGeom prst="rect">
                <a:avLst/>
              </a:prstGeom>
            </p:spPr>
          </p:pic>
        </p:grp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97D6F4D7-3B5F-CD40-7C57-FF3CE451235D}"/>
                </a:ext>
              </a:extLst>
            </p:cNvPr>
            <p:cNvSpPr/>
            <p:nvPr/>
          </p:nvSpPr>
          <p:spPr>
            <a:xfrm>
              <a:off x="3123446" y="2987410"/>
              <a:ext cx="8672361" cy="112905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7F6C4FB-59A9-8599-F8FD-A6E94E3A8AED}"/>
              </a:ext>
            </a:extLst>
          </p:cNvPr>
          <p:cNvSpPr txBox="1"/>
          <p:nvPr/>
        </p:nvSpPr>
        <p:spPr>
          <a:xfrm>
            <a:off x="147070" y="4301346"/>
            <a:ext cx="1178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result of the change between "</a:t>
            </a:r>
            <a:r>
              <a:rPr lang="en-US" altLang="ko-KR" sz="140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Minsup</a:t>
            </a: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and "</a:t>
            </a:r>
            <a:r>
              <a:rPr lang="en-US" altLang="ko-KR" sz="140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Minconf</a:t>
            </a: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</a:p>
        </p:txBody>
      </p:sp>
      <p:graphicFrame>
        <p:nvGraphicFramePr>
          <p:cNvPr id="179" name="표 179">
            <a:extLst>
              <a:ext uri="{FF2B5EF4-FFF2-40B4-BE49-F238E27FC236}">
                <a16:creationId xmlns:a16="http://schemas.microsoft.com/office/drawing/2014/main" id="{635D4E2B-DFAC-61AC-0074-B448C05D7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75512"/>
              </p:ext>
            </p:extLst>
          </p:nvPr>
        </p:nvGraphicFramePr>
        <p:xfrm>
          <a:off x="257927" y="4652794"/>
          <a:ext cx="11643148" cy="20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8897">
                  <a:extLst>
                    <a:ext uri="{9D8B030D-6E8A-4147-A177-3AD203B41FA5}">
                      <a16:colId xmlns:a16="http://schemas.microsoft.com/office/drawing/2014/main" val="2185079834"/>
                    </a:ext>
                  </a:extLst>
                </a:gridCol>
                <a:gridCol w="7284251">
                  <a:extLst>
                    <a:ext uri="{9D8B030D-6E8A-4147-A177-3AD203B41FA5}">
                      <a16:colId xmlns:a16="http://schemas.microsoft.com/office/drawing/2014/main" val="2860416219"/>
                    </a:ext>
                  </a:extLst>
                </a:gridCol>
              </a:tblGrid>
              <a:tr h="673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Minsup</a:t>
                      </a:r>
                      <a:r>
                        <a:rPr lang="en-US" altLang="ko-KR" sz="1400" b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10%, </a:t>
                      </a:r>
                      <a:r>
                        <a:rPr lang="en-US" altLang="ko-KR" sz="1400" b="0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Minconf</a:t>
                      </a:r>
                      <a:r>
                        <a:rPr lang="en-US" altLang="ko-KR" sz="1400" b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</a:t>
                      </a:r>
                      <a:r>
                        <a:rPr lang="en-US" altLang="ko-KR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</a:t>
                      </a:r>
                      <a:r>
                        <a:rPr lang="en-US" altLang="ko-KR" sz="1400" b="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%</a:t>
                      </a:r>
                    </a:p>
                    <a:p>
                      <a:pPr algn="ctr" latinLnBrk="1"/>
                      <a:endParaRPr lang="ko-KR" altLang="en-US" sz="1400" b="0" dirty="0"/>
                    </a:p>
                  </a:txBody>
                  <a:tcPr marT="21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754984"/>
                  </a:ext>
                </a:extLst>
              </a:tr>
              <a:tr h="673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Minsup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10%,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Minconf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6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%</a:t>
                      </a: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T="21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35730"/>
                  </a:ext>
                </a:extLst>
              </a:tr>
              <a:tr h="673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Minsup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20%,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Minconf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= 40%</a:t>
                      </a: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T="2160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406214"/>
                  </a:ext>
                </a:extLst>
              </a:tr>
            </a:tbl>
          </a:graphicData>
        </a:graphic>
      </p:graphicFrame>
      <p:pic>
        <p:nvPicPr>
          <p:cNvPr id="180" name="그림 179">
            <a:extLst>
              <a:ext uri="{FF2B5EF4-FFF2-40B4-BE49-F238E27FC236}">
                <a16:creationId xmlns:a16="http://schemas.microsoft.com/office/drawing/2014/main" id="{7E04ACF2-68F5-18A8-F4F0-289459CBEC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4563"/>
          <a:stretch/>
        </p:blipFill>
        <p:spPr>
          <a:xfrm>
            <a:off x="5084743" y="4696416"/>
            <a:ext cx="6457080" cy="593148"/>
          </a:xfrm>
          <a:prstGeom prst="rect">
            <a:avLst/>
          </a:prstGeom>
        </p:spPr>
      </p:pic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DEB668A-E3A1-D88E-A638-D02FDC4A6777}"/>
              </a:ext>
            </a:extLst>
          </p:cNvPr>
          <p:cNvGrpSpPr/>
          <p:nvPr/>
        </p:nvGrpSpPr>
        <p:grpSpPr>
          <a:xfrm>
            <a:off x="5057847" y="5393711"/>
            <a:ext cx="6605231" cy="583485"/>
            <a:chOff x="393650" y="9294199"/>
            <a:chExt cx="8267700" cy="762626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12384B18-EF3C-9D66-B519-2CAF39BB1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650" y="9575079"/>
              <a:ext cx="7780826" cy="222034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DA70DB4D-439E-62E6-0972-EEE01055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203" y="9827886"/>
              <a:ext cx="7755274" cy="228939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35E3E1A9-9BCF-60E6-CBB2-D145F28B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3650" y="9294199"/>
              <a:ext cx="8267700" cy="219074"/>
            </a:xfrm>
            <a:prstGeom prst="rect">
              <a:avLst/>
            </a:prstGeom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B24D614-4EFB-056D-29E0-CDE508A484CA}"/>
              </a:ext>
            </a:extLst>
          </p:cNvPr>
          <p:cNvGrpSpPr/>
          <p:nvPr/>
        </p:nvGrpSpPr>
        <p:grpSpPr>
          <a:xfrm>
            <a:off x="5033031" y="6115491"/>
            <a:ext cx="6508791" cy="557250"/>
            <a:chOff x="8857987" y="8039100"/>
            <a:chExt cx="7038975" cy="657225"/>
          </a:xfrm>
        </p:grpSpPr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7DE289B1-0567-0539-ACFD-A88DA71A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57987" y="8039100"/>
              <a:ext cx="7038975" cy="238125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A1E1A1FE-07E5-E504-C064-9AED1882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74920" y="8277225"/>
              <a:ext cx="6457950" cy="228600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47D2A251-BE97-1F6D-BD46-140496FC0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57987" y="8505825"/>
              <a:ext cx="6467475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62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8EA8-6A6C-BF04-F2D2-A142BBEDF1D6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476524-C748-633F-AA27-C834C5D4715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433AF-362E-2A67-2E5D-AC03EA0ED761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0DDCB-E5A9-0A5C-D3CA-8CA26D9030B3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A6106-686F-37B6-67BF-A89890125732}"/>
              </a:ext>
            </a:extLst>
          </p:cNvPr>
          <p:cNvSpPr txBox="1"/>
          <p:nvPr/>
        </p:nvSpPr>
        <p:spPr>
          <a:xfrm>
            <a:off x="147070" y="1346331"/>
            <a:ext cx="1178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"/>
              </a:spcBef>
            </a:pPr>
            <a:r>
              <a:rPr lang="en-US" altLang="ko-KR" sz="140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following is a graph comparing the accuracy of the algorithm.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05E9C-CEFF-2F2D-F3B9-9160C41E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7" y="1788364"/>
            <a:ext cx="9888159" cy="48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49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Expectation effectiveness</a:t>
            </a:r>
          </a:p>
          <a:p>
            <a:endParaRPr lang="en-US" altLang="ko-KR" sz="1867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98EA8-6A6C-BF04-F2D2-A142BBEDF1D6}"/>
              </a:ext>
            </a:extLst>
          </p:cNvPr>
          <p:cNvSpPr txBox="1"/>
          <p:nvPr/>
        </p:nvSpPr>
        <p:spPr>
          <a:xfrm>
            <a:off x="6915150" y="236838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Artificial Neural Network /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476524-C748-633F-AA27-C834C5D4715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433AF-362E-2A67-2E5D-AC03EA0ED761}"/>
              </a:ext>
            </a:extLst>
          </p:cNvPr>
          <p:cNvSpPr txBox="1"/>
          <p:nvPr/>
        </p:nvSpPr>
        <p:spPr>
          <a:xfrm>
            <a:off x="8736547" y="110484"/>
            <a:ext cx="29125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Classification / Association Rules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0DDCB-E5A9-0A5C-D3CA-8CA26D9030B3}"/>
              </a:ext>
            </a:extLst>
          </p:cNvPr>
          <p:cNvSpPr txBox="1"/>
          <p:nvPr/>
        </p:nvSpPr>
        <p:spPr>
          <a:xfrm>
            <a:off x="127192" y="131442"/>
            <a:ext cx="90453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Prediction of suitable gas station location for MFC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FEA02-7ADD-14DB-583D-58D44B16A449}"/>
              </a:ext>
            </a:extLst>
          </p:cNvPr>
          <p:cNvSpPr txBox="1"/>
          <p:nvPr/>
        </p:nvSpPr>
        <p:spPr>
          <a:xfrm>
            <a:off x="183381" y="1783151"/>
            <a:ext cx="1127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There is a possibility that the introduction of MFC in Seoul on a trial basis will cause innovation in the logistics industry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Recession caused by COVID-19, can revitalize the economy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F0527-00BB-96AF-4DFE-1A0F06197B17}"/>
              </a:ext>
            </a:extLst>
          </p:cNvPr>
          <p:cNvSpPr txBox="1"/>
          <p:nvPr/>
        </p:nvSpPr>
        <p:spPr>
          <a:xfrm>
            <a:off x="241205" y="1471323"/>
            <a:ext cx="2220686" cy="307777"/>
          </a:xfrm>
          <a:prstGeom prst="rect">
            <a:avLst/>
          </a:prstGeom>
          <a:solidFill>
            <a:srgbClr val="33497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SEOUL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CF9E9-A674-DD86-A589-0ABAF1761A93}"/>
              </a:ext>
            </a:extLst>
          </p:cNvPr>
          <p:cNvSpPr txBox="1"/>
          <p:nvPr/>
        </p:nvSpPr>
        <p:spPr>
          <a:xfrm>
            <a:off x="241205" y="2422844"/>
            <a:ext cx="2220686" cy="307777"/>
          </a:xfrm>
          <a:prstGeom prst="rect">
            <a:avLst/>
          </a:prstGeom>
          <a:solidFill>
            <a:srgbClr val="33497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CUSTOMER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2168C-6F32-CDB8-C92F-F4997A7E9944}"/>
              </a:ext>
            </a:extLst>
          </p:cNvPr>
          <p:cNvSpPr txBox="1"/>
          <p:nvPr/>
        </p:nvSpPr>
        <p:spPr>
          <a:xfrm>
            <a:off x="235942" y="2742947"/>
            <a:ext cx="11274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 the logistics delivery process decreases, </a:t>
            </a:r>
            <a:r>
              <a:rPr lang="en-US" altLang="ko-KR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various products can be received faster than 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C71C-3D3D-3237-6D42-115E11EB97DE}"/>
              </a:ext>
            </a:extLst>
          </p:cNvPr>
          <p:cNvSpPr txBox="1"/>
          <p:nvPr/>
        </p:nvSpPr>
        <p:spPr>
          <a:xfrm>
            <a:off x="241205" y="3135081"/>
            <a:ext cx="2220686" cy="307777"/>
          </a:xfrm>
          <a:prstGeom prst="rect">
            <a:avLst/>
          </a:prstGeom>
          <a:solidFill>
            <a:srgbClr val="33497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GAS STATION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E3CB1-A1C9-5ADC-4C77-F3A8E8EFA71A}"/>
              </a:ext>
            </a:extLst>
          </p:cNvPr>
          <p:cNvSpPr txBox="1"/>
          <p:nvPr/>
        </p:nvSpPr>
        <p:spPr>
          <a:xfrm>
            <a:off x="235942" y="3447748"/>
            <a:ext cx="1127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Even those who have difficulty building their own fulfillment into the city at a low cost</a:t>
            </a:r>
          </a:p>
          <a:p>
            <a:r>
              <a:rPr lang="en-US" altLang="ko-KR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 increase the competitiveness in the 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F2FC8-EAF8-4674-4195-AB57B59DDE95}"/>
              </a:ext>
            </a:extLst>
          </p:cNvPr>
          <p:cNvSpPr txBox="1"/>
          <p:nvPr/>
        </p:nvSpPr>
        <p:spPr>
          <a:xfrm>
            <a:off x="235942" y="4090089"/>
            <a:ext cx="2220686" cy="307777"/>
          </a:xfrm>
          <a:prstGeom prst="rect">
            <a:avLst/>
          </a:prstGeom>
          <a:solidFill>
            <a:srgbClr val="33497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LOGISTICS COMPANY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E2FFD-5D22-E544-B80D-25619608225B}"/>
              </a:ext>
            </a:extLst>
          </p:cNvPr>
          <p:cNvSpPr txBox="1"/>
          <p:nvPr/>
        </p:nvSpPr>
        <p:spPr>
          <a:xfrm>
            <a:off x="235942" y="4405731"/>
            <a:ext cx="11274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Provides high delivery service at low cost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while gaining advantage in the delivery market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E41F7F-B3B0-D3EA-BA08-3A121CE26610}"/>
              </a:ext>
            </a:extLst>
          </p:cNvPr>
          <p:cNvSpPr/>
          <p:nvPr/>
        </p:nvSpPr>
        <p:spPr>
          <a:xfrm flipH="1">
            <a:off x="235942" y="4831446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6A647-F9E6-9F1C-1E42-AE359882B370}"/>
              </a:ext>
            </a:extLst>
          </p:cNvPr>
          <p:cNvSpPr txBox="1"/>
          <p:nvPr/>
        </p:nvSpPr>
        <p:spPr>
          <a:xfrm>
            <a:off x="296996" y="4820847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Limitation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07D7F-79DE-BF93-D90E-8CB5550B2D54}"/>
              </a:ext>
            </a:extLst>
          </p:cNvPr>
          <p:cNvSpPr txBox="1"/>
          <p:nvPr/>
        </p:nvSpPr>
        <p:spPr>
          <a:xfrm>
            <a:off x="150723" y="5233151"/>
            <a:ext cx="1127490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Logistics data is only available by district, so logistics variables are not considered in the classification model</a:t>
            </a:r>
          </a:p>
          <a:p>
            <a:endParaRPr lang="en-US" altLang="ko-KR" sz="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[2] Considering only the internal conditions of Seoul when analyzing the location</a:t>
            </a:r>
          </a:p>
          <a:p>
            <a:endParaRPr lang="en-US" altLang="ko-KR" sz="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[3] There may be other meaningful variables that we did not think</a:t>
            </a:r>
          </a:p>
          <a:p>
            <a:endParaRPr lang="en-US" altLang="ko-KR" sz="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[4] We don't use MCLP, so we can't find the best place in one place</a:t>
            </a:r>
          </a:p>
          <a:p>
            <a:endParaRPr lang="en-US" altLang="ko-KR" sz="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[5] Our project can’t consider coverage</a:t>
            </a:r>
          </a:p>
        </p:txBody>
      </p:sp>
    </p:spTree>
    <p:extLst>
      <p:ext uri="{BB962C8B-B14F-4D97-AF65-F5344CB8AC3E}">
        <p14:creationId xmlns:p14="http://schemas.microsoft.com/office/powerpoint/2010/main" val="256467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2C5B59-6D8A-9C12-7F9E-AD32851B621A}"/>
              </a:ext>
            </a:extLst>
          </p:cNvPr>
          <p:cNvSpPr txBox="1"/>
          <p:nvPr/>
        </p:nvSpPr>
        <p:spPr>
          <a:xfrm>
            <a:off x="423135" y="3300076"/>
            <a:ext cx="10679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김나연 </a:t>
            </a:r>
            <a:r>
              <a:rPr lang="en-US" altLang="ko-KR" dirty="0"/>
              <a:t>: Data-collection, Data-preprocessing using </a:t>
            </a:r>
            <a:r>
              <a:rPr lang="en-US" altLang="ko-KR" dirty="0" err="1"/>
              <a:t>Qgis</a:t>
            </a:r>
            <a:r>
              <a:rPr lang="en-US" altLang="ko-KR" dirty="0"/>
              <a:t>, EDA for classification, presentation material</a:t>
            </a:r>
          </a:p>
          <a:p>
            <a:r>
              <a:rPr lang="ko-KR" altLang="en-US" dirty="0" err="1"/>
              <a:t>강대경</a:t>
            </a:r>
            <a:r>
              <a:rPr lang="ko-KR" altLang="en-US" dirty="0"/>
              <a:t> </a:t>
            </a:r>
            <a:r>
              <a:rPr lang="en-US" altLang="ko-KR" dirty="0"/>
              <a:t>: Data-collection, Data-preprocessing, Association, presentation material</a:t>
            </a:r>
          </a:p>
          <a:p>
            <a:r>
              <a:rPr lang="ko-KR" altLang="en-US" dirty="0"/>
              <a:t>신용 </a:t>
            </a:r>
            <a:r>
              <a:rPr lang="en-US" altLang="ko-KR" dirty="0"/>
              <a:t>: Data-collection, Data-preprocessing, Clustering, Classification, EDA for clustering, Appendix</a:t>
            </a:r>
          </a:p>
          <a:p>
            <a:r>
              <a:rPr lang="ko-KR" altLang="en-US" dirty="0" err="1"/>
              <a:t>김찬</a:t>
            </a:r>
            <a:r>
              <a:rPr lang="ko-KR" altLang="en-US" dirty="0"/>
              <a:t> </a:t>
            </a:r>
            <a:r>
              <a:rPr lang="en-US" altLang="ko-KR" dirty="0"/>
              <a:t>: Data-collection,  Data-preprocessing, EDA for clustering, ANN, PT, Final report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903192-99AC-7752-7EE1-8FBB891A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13" y="887506"/>
            <a:ext cx="1978205" cy="1978205"/>
          </a:xfrm>
          <a:prstGeom prst="rect">
            <a:avLst/>
          </a:prstGeom>
        </p:spPr>
      </p:pic>
      <p:pic>
        <p:nvPicPr>
          <p:cNvPr id="22" name="그림 21" descr="실내, 전자기기, 하얀색이(가) 표시된 사진&#10;&#10;자동 생성된 설명">
            <a:extLst>
              <a:ext uri="{FF2B5EF4-FFF2-40B4-BE49-F238E27FC236}">
                <a16:creationId xmlns:a16="http://schemas.microsoft.com/office/drawing/2014/main" id="{10037593-EF5B-9D3A-09CD-5BA38F55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90" y="897063"/>
            <a:ext cx="1978205" cy="19782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CDEC62-0EDB-CC9B-8B3E-DAB09E68C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6" y="877949"/>
            <a:ext cx="1978205" cy="1978205"/>
          </a:xfrm>
          <a:prstGeom prst="rect">
            <a:avLst/>
          </a:prstGeom>
        </p:spPr>
      </p:pic>
      <p:pic>
        <p:nvPicPr>
          <p:cNvPr id="26" name="그림 25" descr="장난감, 인형, 하얀색이(가) 표시된 사진&#10;&#10;자동 생성된 설명">
            <a:extLst>
              <a:ext uri="{FF2B5EF4-FFF2-40B4-BE49-F238E27FC236}">
                <a16:creationId xmlns:a16="http://schemas.microsoft.com/office/drawing/2014/main" id="{109D9E7F-CC90-4F14-D000-E5DDBACF7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16" y="107578"/>
            <a:ext cx="2875268" cy="2875268"/>
          </a:xfrm>
          <a:prstGeom prst="rect">
            <a:avLst/>
          </a:prstGeom>
        </p:spPr>
      </p:pic>
      <p:pic>
        <p:nvPicPr>
          <p:cNvPr id="30" name="그림 29" descr="장난감, 인형, 실내, 하얀색이(가) 표시된 사진&#10;&#10;자동 생성된 설명">
            <a:extLst>
              <a:ext uri="{FF2B5EF4-FFF2-40B4-BE49-F238E27FC236}">
                <a16:creationId xmlns:a16="http://schemas.microsoft.com/office/drawing/2014/main" id="{DF2160FA-A6F4-2D2C-6625-00763046E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99" y="4764146"/>
            <a:ext cx="1820320" cy="1777987"/>
          </a:xfrm>
          <a:prstGeom prst="rect">
            <a:avLst/>
          </a:prstGeom>
        </p:spPr>
      </p:pic>
      <p:pic>
        <p:nvPicPr>
          <p:cNvPr id="160" name="그림 159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CE92C206-6A29-EF82-1D70-581AC9F42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22" y="4764146"/>
            <a:ext cx="1833020" cy="1777987"/>
          </a:xfrm>
          <a:prstGeom prst="rect">
            <a:avLst/>
          </a:prstGeom>
        </p:spPr>
      </p:pic>
      <p:pic>
        <p:nvPicPr>
          <p:cNvPr id="162" name="그림 161" descr="장난감, 인형, 어두운이(가) 표시된 사진&#10;&#10;자동 생성된 설명">
            <a:extLst>
              <a:ext uri="{FF2B5EF4-FFF2-40B4-BE49-F238E27FC236}">
                <a16:creationId xmlns:a16="http://schemas.microsoft.com/office/drawing/2014/main" id="{76244E89-17AA-2263-D57F-32905160A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5" y="4710057"/>
            <a:ext cx="1777987" cy="1777987"/>
          </a:xfrm>
          <a:prstGeom prst="rect">
            <a:avLst/>
          </a:prstGeom>
        </p:spPr>
      </p:pic>
      <p:pic>
        <p:nvPicPr>
          <p:cNvPr id="164" name="그림 163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732FD3-934B-76E6-9F17-57AA7F5F4D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5" y="4700500"/>
            <a:ext cx="1824553" cy="17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5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BDFDE0-EEE7-DDD9-F267-AE8A2090C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장난감, 하얀색, 인형이(가) 표시된 사진&#10;&#10;자동 생성된 설명">
            <a:extLst>
              <a:ext uri="{FF2B5EF4-FFF2-40B4-BE49-F238E27FC236}">
                <a16:creationId xmlns:a16="http://schemas.microsoft.com/office/drawing/2014/main" id="{86CFC6C5-5DB5-1871-AD82-540C5BF45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76" y="3126594"/>
            <a:ext cx="3731407" cy="3731407"/>
          </a:xfrm>
          <a:prstGeom prst="rect">
            <a:avLst/>
          </a:prstGeom>
        </p:spPr>
      </p:pic>
      <p:pic>
        <p:nvPicPr>
          <p:cNvPr id="15" name="그림 14" descr="장난감, 인형, 하얀색이(가) 표시된 사진&#10;&#10;자동 생성된 설명">
            <a:extLst>
              <a:ext uri="{FF2B5EF4-FFF2-40B4-BE49-F238E27FC236}">
                <a16:creationId xmlns:a16="http://schemas.microsoft.com/office/drawing/2014/main" id="{8722CCB1-4C7E-B7CD-E17D-8CBF5EC91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019" y="3126594"/>
            <a:ext cx="3731406" cy="3731406"/>
          </a:xfrm>
          <a:prstGeom prst="rect">
            <a:avLst/>
          </a:prstGeom>
        </p:spPr>
      </p:pic>
      <p:pic>
        <p:nvPicPr>
          <p:cNvPr id="17" name="그림 16" descr="장난감, 인형, 하얀색이(가) 표시된 사진&#10;&#10;자동 생성된 설명">
            <a:extLst>
              <a:ext uri="{FF2B5EF4-FFF2-40B4-BE49-F238E27FC236}">
                <a16:creationId xmlns:a16="http://schemas.microsoft.com/office/drawing/2014/main" id="{9D5201B8-234C-72F4-CEDB-5D3266DF0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5425" y="3061793"/>
            <a:ext cx="3731407" cy="37962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255851-39D3-51D2-84DB-40CE5B3EB3DD}"/>
              </a:ext>
            </a:extLst>
          </p:cNvPr>
          <p:cNvSpPr txBox="1"/>
          <p:nvPr/>
        </p:nvSpPr>
        <p:spPr>
          <a:xfrm>
            <a:off x="1573308" y="875512"/>
            <a:ext cx="90453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CFD1A-2EE7-10B4-AADD-09BFE40473B5}"/>
              </a:ext>
            </a:extLst>
          </p:cNvPr>
          <p:cNvSpPr txBox="1"/>
          <p:nvPr/>
        </p:nvSpPr>
        <p:spPr>
          <a:xfrm>
            <a:off x="1573307" y="2390116"/>
            <a:ext cx="9045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348524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2C57D-AC65-1167-B523-1A1CD4994E04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Topic selection background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래픽 57" descr="Shopping cart">
            <a:extLst>
              <a:ext uri="{FF2B5EF4-FFF2-40B4-BE49-F238E27FC236}">
                <a16:creationId xmlns:a16="http://schemas.microsoft.com/office/drawing/2014/main" id="{432EB3E1-EFB3-33F8-ACA3-2A7B1329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437" y="3153675"/>
            <a:ext cx="520791" cy="520791"/>
          </a:xfrm>
          <a:prstGeom prst="rect">
            <a:avLst/>
          </a:prstGeom>
        </p:spPr>
      </p:pic>
      <p:pic>
        <p:nvPicPr>
          <p:cNvPr id="59" name="그래픽 58" descr="트럭 윤곽선">
            <a:extLst>
              <a:ext uri="{FF2B5EF4-FFF2-40B4-BE49-F238E27FC236}">
                <a16:creationId xmlns:a16="http://schemas.microsoft.com/office/drawing/2014/main" id="{0A95BF67-5A91-E646-7B71-59B5B17AD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1145" y="3137582"/>
            <a:ext cx="520791" cy="520791"/>
          </a:xfrm>
          <a:prstGeom prst="rect">
            <a:avLst/>
          </a:prstGeom>
        </p:spPr>
      </p:pic>
      <p:pic>
        <p:nvPicPr>
          <p:cNvPr id="60" name="그래픽 59" descr="재택 근무 단색으로 채워진">
            <a:extLst>
              <a:ext uri="{FF2B5EF4-FFF2-40B4-BE49-F238E27FC236}">
                <a16:creationId xmlns:a16="http://schemas.microsoft.com/office/drawing/2014/main" id="{9B09D54F-BD36-A352-26FF-5A726E50A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7705" y="3175001"/>
            <a:ext cx="520791" cy="520791"/>
          </a:xfrm>
          <a:prstGeom prst="rect">
            <a:avLst/>
          </a:prstGeom>
        </p:spPr>
      </p:pic>
      <p:pic>
        <p:nvPicPr>
          <p:cNvPr id="71" name="그래픽 70" descr="배지 1 윤곽선">
            <a:extLst>
              <a:ext uri="{FF2B5EF4-FFF2-40B4-BE49-F238E27FC236}">
                <a16:creationId xmlns:a16="http://schemas.microsoft.com/office/drawing/2014/main" id="{0FB3D988-5812-C91C-5178-DDD239BA85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429" y="3694343"/>
            <a:ext cx="210351" cy="210351"/>
          </a:xfrm>
          <a:prstGeom prst="rect">
            <a:avLst/>
          </a:prstGeom>
        </p:spPr>
      </p:pic>
      <p:pic>
        <p:nvPicPr>
          <p:cNvPr id="72" name="그래픽 71" descr="배지 윤곽선">
            <a:extLst>
              <a:ext uri="{FF2B5EF4-FFF2-40B4-BE49-F238E27FC236}">
                <a16:creationId xmlns:a16="http://schemas.microsoft.com/office/drawing/2014/main" id="{0CD77E46-3EAC-2836-FD98-8D4868F751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4605" y="3700646"/>
            <a:ext cx="210351" cy="210351"/>
          </a:xfrm>
          <a:prstGeom prst="rect">
            <a:avLst/>
          </a:prstGeom>
        </p:spPr>
      </p:pic>
      <p:pic>
        <p:nvPicPr>
          <p:cNvPr id="73" name="그래픽 72" descr="배지 3 윤곽선">
            <a:extLst>
              <a:ext uri="{FF2B5EF4-FFF2-40B4-BE49-F238E27FC236}">
                <a16:creationId xmlns:a16="http://schemas.microsoft.com/office/drawing/2014/main" id="{B2EE277A-CD72-4BEA-E395-59470BEEF5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9908" y="3681765"/>
            <a:ext cx="210351" cy="210351"/>
          </a:xfrm>
          <a:prstGeom prst="rect">
            <a:avLst/>
          </a:prstGeom>
        </p:spPr>
      </p:pic>
      <p:pic>
        <p:nvPicPr>
          <p:cNvPr id="74" name="그래픽 73" descr="배지 4 윤곽선">
            <a:extLst>
              <a:ext uri="{FF2B5EF4-FFF2-40B4-BE49-F238E27FC236}">
                <a16:creationId xmlns:a16="http://schemas.microsoft.com/office/drawing/2014/main" id="{EC691454-2A23-0E55-B737-2EDD4B46B8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1690" y="3730470"/>
            <a:ext cx="210351" cy="21035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E4AF906-F1A6-911D-163F-884253BF5DE1}"/>
              </a:ext>
            </a:extLst>
          </p:cNvPr>
          <p:cNvSpPr txBox="1"/>
          <p:nvPr/>
        </p:nvSpPr>
        <p:spPr>
          <a:xfrm>
            <a:off x="6503349" y="3877547"/>
            <a:ext cx="587583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7" dirty="0">
                <a:latin typeface="+mj-lt"/>
              </a:rPr>
              <a:t>Order</a:t>
            </a:r>
            <a:r>
              <a:rPr lang="ko-KR" altLang="en-US" sz="867" dirty="0">
                <a:latin typeface="+mj-lt"/>
              </a:rPr>
              <a:t>          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B0A65A-6419-C463-8E0F-E02D00F672B6}"/>
              </a:ext>
            </a:extLst>
          </p:cNvPr>
          <p:cNvSpPr txBox="1"/>
          <p:nvPr/>
        </p:nvSpPr>
        <p:spPr>
          <a:xfrm>
            <a:off x="8125602" y="3901218"/>
            <a:ext cx="800061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7" dirty="0">
                <a:latin typeface="+mj-lt"/>
              </a:rPr>
              <a:t>E-Fulfillment Center</a:t>
            </a:r>
            <a:endParaRPr lang="ko-KR" altLang="en-US" sz="867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B35A5C-E790-1733-0633-A87A4D3D0D21}"/>
              </a:ext>
            </a:extLst>
          </p:cNvPr>
          <p:cNvSpPr txBox="1"/>
          <p:nvPr/>
        </p:nvSpPr>
        <p:spPr>
          <a:xfrm>
            <a:off x="9037705" y="3928917"/>
            <a:ext cx="617385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7" dirty="0">
                <a:latin typeface="+mj-lt"/>
              </a:rPr>
              <a:t>Customer</a:t>
            </a:r>
            <a:endParaRPr lang="ko-KR" altLang="en-US" sz="867" dirty="0"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E11CBCD-240F-C525-EF61-094D0FC1D2C6}"/>
              </a:ext>
            </a:extLst>
          </p:cNvPr>
          <p:cNvSpPr txBox="1"/>
          <p:nvPr/>
        </p:nvSpPr>
        <p:spPr>
          <a:xfrm>
            <a:off x="7239425" y="3877547"/>
            <a:ext cx="753084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7" dirty="0">
                <a:latin typeface="+mj-lt"/>
              </a:rPr>
              <a:t>Logistics Sub terminal</a:t>
            </a:r>
            <a:r>
              <a:rPr lang="ko-KR" altLang="en-US" sz="867" dirty="0">
                <a:latin typeface="+mj-lt"/>
              </a:rPr>
              <a:t>          </a:t>
            </a:r>
          </a:p>
        </p:txBody>
      </p:sp>
      <p:pic>
        <p:nvPicPr>
          <p:cNvPr id="86" name="그래픽 85" descr="창고 단색으로 채워진">
            <a:extLst>
              <a:ext uri="{FF2B5EF4-FFF2-40B4-BE49-F238E27FC236}">
                <a16:creationId xmlns:a16="http://schemas.microsoft.com/office/drawing/2014/main" id="{F1C62E6A-1C03-4157-A58E-6B5DC34B15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4687" y="3156319"/>
            <a:ext cx="520791" cy="52079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3A1BAE0-B185-4021-760D-3F9F970F888A}"/>
              </a:ext>
            </a:extLst>
          </p:cNvPr>
          <p:cNvSpPr txBox="1"/>
          <p:nvPr/>
        </p:nvSpPr>
        <p:spPr>
          <a:xfrm>
            <a:off x="6400800" y="1389767"/>
            <a:ext cx="3048000" cy="2565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rgbClr val="F5F5F5"/>
                </a:solidFill>
                <a:latin typeface="+mj-lt"/>
                <a:ea typeface="나눔스퀘어_ac" panose="020B0600000101010101"/>
              </a:rPr>
              <a:t>Existing logistics process</a:t>
            </a:r>
          </a:p>
        </p:txBody>
      </p:sp>
      <p:pic>
        <p:nvPicPr>
          <p:cNvPr id="61" name="그래픽 60" descr="Shopping cart">
            <a:extLst>
              <a:ext uri="{FF2B5EF4-FFF2-40B4-BE49-F238E27FC236}">
                <a16:creationId xmlns:a16="http://schemas.microsoft.com/office/drawing/2014/main" id="{CC3C5664-3406-405E-9C41-3E1C6EB3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1448" y="1683330"/>
            <a:ext cx="579780" cy="547602"/>
          </a:xfrm>
          <a:prstGeom prst="rect">
            <a:avLst/>
          </a:prstGeom>
        </p:spPr>
      </p:pic>
      <p:pic>
        <p:nvPicPr>
          <p:cNvPr id="62" name="그래픽 61" descr="트럭 단색으로 채워진">
            <a:extLst>
              <a:ext uri="{FF2B5EF4-FFF2-40B4-BE49-F238E27FC236}">
                <a16:creationId xmlns:a16="http://schemas.microsoft.com/office/drawing/2014/main" id="{637564FF-3079-C7FE-516A-3473638390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32225" y="1683330"/>
            <a:ext cx="579780" cy="547602"/>
          </a:xfrm>
          <a:prstGeom prst="rect">
            <a:avLst/>
          </a:prstGeom>
        </p:spPr>
      </p:pic>
      <p:pic>
        <p:nvPicPr>
          <p:cNvPr id="63" name="그래픽 62" descr="트럭 윤곽선">
            <a:extLst>
              <a:ext uri="{FF2B5EF4-FFF2-40B4-BE49-F238E27FC236}">
                <a16:creationId xmlns:a16="http://schemas.microsoft.com/office/drawing/2014/main" id="{6E4AD97A-9399-6E58-BBEE-C024F996A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7251" y="1683330"/>
            <a:ext cx="579780" cy="547602"/>
          </a:xfrm>
          <a:prstGeom prst="rect">
            <a:avLst/>
          </a:prstGeom>
        </p:spPr>
      </p:pic>
      <p:pic>
        <p:nvPicPr>
          <p:cNvPr id="64" name="그래픽 63" descr="재택 근무 단색으로 채워진">
            <a:extLst>
              <a:ext uri="{FF2B5EF4-FFF2-40B4-BE49-F238E27FC236}">
                <a16:creationId xmlns:a16="http://schemas.microsoft.com/office/drawing/2014/main" id="{AB179F1B-E7B4-C7F7-8418-ABA3D5F43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0754" y="1657437"/>
            <a:ext cx="579780" cy="547602"/>
          </a:xfrm>
          <a:prstGeom prst="rect">
            <a:avLst/>
          </a:prstGeom>
        </p:spPr>
      </p:pic>
      <p:pic>
        <p:nvPicPr>
          <p:cNvPr id="65" name="그래픽 64" descr="배지 1 윤곽선">
            <a:extLst>
              <a:ext uri="{FF2B5EF4-FFF2-40B4-BE49-F238E27FC236}">
                <a16:creationId xmlns:a16="http://schemas.microsoft.com/office/drawing/2014/main" id="{17068782-34E6-59BA-317F-6B766B891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7598" y="2215955"/>
            <a:ext cx="247879" cy="234122"/>
          </a:xfrm>
          <a:prstGeom prst="rect">
            <a:avLst/>
          </a:prstGeom>
        </p:spPr>
      </p:pic>
      <p:pic>
        <p:nvPicPr>
          <p:cNvPr id="66" name="그래픽 65" descr="배지 윤곽선">
            <a:extLst>
              <a:ext uri="{FF2B5EF4-FFF2-40B4-BE49-F238E27FC236}">
                <a16:creationId xmlns:a16="http://schemas.microsoft.com/office/drawing/2014/main" id="{1F283A7B-F621-8352-A610-8EA9AD85B8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7987" y="2221938"/>
            <a:ext cx="247879" cy="234122"/>
          </a:xfrm>
          <a:prstGeom prst="rect">
            <a:avLst/>
          </a:prstGeom>
        </p:spPr>
      </p:pic>
      <p:pic>
        <p:nvPicPr>
          <p:cNvPr id="67" name="그래픽 66" descr="배지 3 윤곽선">
            <a:extLst>
              <a:ext uri="{FF2B5EF4-FFF2-40B4-BE49-F238E27FC236}">
                <a16:creationId xmlns:a16="http://schemas.microsoft.com/office/drawing/2014/main" id="{8AF188F0-F5CF-91BF-1EA4-74C4D982B3D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1690" y="2206805"/>
            <a:ext cx="247879" cy="234122"/>
          </a:xfrm>
          <a:prstGeom prst="rect">
            <a:avLst/>
          </a:prstGeom>
        </p:spPr>
      </p:pic>
      <p:pic>
        <p:nvPicPr>
          <p:cNvPr id="68" name="그래픽 67" descr="배지 4 윤곽선">
            <a:extLst>
              <a:ext uri="{FF2B5EF4-FFF2-40B4-BE49-F238E27FC236}">
                <a16:creationId xmlns:a16="http://schemas.microsoft.com/office/drawing/2014/main" id="{ED2929F1-7CA1-9C4E-F172-19DAE792FF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4162" y="2201708"/>
            <a:ext cx="247879" cy="234122"/>
          </a:xfrm>
          <a:prstGeom prst="rect">
            <a:avLst/>
          </a:prstGeom>
        </p:spPr>
      </p:pic>
      <p:pic>
        <p:nvPicPr>
          <p:cNvPr id="69" name="그래픽 68" descr="배지 5 윤곽선">
            <a:extLst>
              <a:ext uri="{FF2B5EF4-FFF2-40B4-BE49-F238E27FC236}">
                <a16:creationId xmlns:a16="http://schemas.microsoft.com/office/drawing/2014/main" id="{1EFD228D-94B7-5A9C-CC83-F22D7BB818D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19863" y="2181305"/>
            <a:ext cx="247879" cy="234122"/>
          </a:xfrm>
          <a:prstGeom prst="rect">
            <a:avLst/>
          </a:prstGeom>
        </p:spPr>
      </p:pic>
      <p:pic>
        <p:nvPicPr>
          <p:cNvPr id="70" name="그래픽 69" descr="배지 6 윤곽선">
            <a:extLst>
              <a:ext uri="{FF2B5EF4-FFF2-40B4-BE49-F238E27FC236}">
                <a16:creationId xmlns:a16="http://schemas.microsoft.com/office/drawing/2014/main" id="{8F26750C-852F-0286-F49F-122F3EADEC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22246" y="2183274"/>
            <a:ext cx="247879" cy="23412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8BDCA08-054C-2290-B6F1-E03C7EF81240}"/>
              </a:ext>
            </a:extLst>
          </p:cNvPr>
          <p:cNvSpPr txBox="1"/>
          <p:nvPr/>
        </p:nvSpPr>
        <p:spPr>
          <a:xfrm>
            <a:off x="6530857" y="2438751"/>
            <a:ext cx="500499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7" dirty="0">
                <a:latin typeface="+mj-lt"/>
              </a:rPr>
              <a:t>Order</a:t>
            </a:r>
            <a:r>
              <a:rPr lang="ko-KR" altLang="en-US" sz="867" dirty="0">
                <a:latin typeface="+mj-lt"/>
              </a:rPr>
              <a:t>          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526ACC0-B603-AAC3-7B64-13579B999014}"/>
              </a:ext>
            </a:extLst>
          </p:cNvPr>
          <p:cNvSpPr txBox="1"/>
          <p:nvPr/>
        </p:nvSpPr>
        <p:spPr>
          <a:xfrm>
            <a:off x="7172055" y="2453190"/>
            <a:ext cx="915348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7" dirty="0">
                <a:latin typeface="+mj-lt"/>
              </a:rPr>
              <a:t>Storage Center</a:t>
            </a:r>
            <a:endParaRPr lang="ko-KR" altLang="en-US" sz="867" dirty="0"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0E2D85-A7EB-9193-18AF-2D7564929657}"/>
              </a:ext>
            </a:extLst>
          </p:cNvPr>
          <p:cNvSpPr txBox="1"/>
          <p:nvPr/>
        </p:nvSpPr>
        <p:spPr>
          <a:xfrm>
            <a:off x="7902898" y="2424230"/>
            <a:ext cx="935121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7" dirty="0">
                <a:latin typeface="+mj-lt"/>
              </a:rPr>
              <a:t>Logistics Sub terminal</a:t>
            </a:r>
            <a:r>
              <a:rPr lang="ko-KR" altLang="en-US" sz="867" dirty="0">
                <a:latin typeface="+mj-lt"/>
              </a:rPr>
              <a:t>        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2E74CD-1E02-DEC5-BB31-8A863D78A741}"/>
              </a:ext>
            </a:extLst>
          </p:cNvPr>
          <p:cNvSpPr txBox="1"/>
          <p:nvPr/>
        </p:nvSpPr>
        <p:spPr>
          <a:xfrm>
            <a:off x="8775851" y="2424342"/>
            <a:ext cx="1044499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7" dirty="0">
                <a:latin typeface="+mj-lt"/>
              </a:rPr>
              <a:t>Logistics Hub terminal</a:t>
            </a:r>
            <a:r>
              <a:rPr lang="ko-KR" altLang="en-US" sz="867" dirty="0">
                <a:latin typeface="+mj-lt"/>
              </a:rPr>
              <a:t>         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AA4F7E-7BBE-73AE-ED20-93B1EC0AED34}"/>
              </a:ext>
            </a:extLst>
          </p:cNvPr>
          <p:cNvSpPr txBox="1"/>
          <p:nvPr/>
        </p:nvSpPr>
        <p:spPr>
          <a:xfrm>
            <a:off x="10861899" y="2427729"/>
            <a:ext cx="757416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67" dirty="0">
                <a:latin typeface="+mj-lt"/>
              </a:rPr>
              <a:t>Customer</a:t>
            </a:r>
            <a:r>
              <a:rPr lang="ko-KR" altLang="en-US" sz="867" dirty="0">
                <a:latin typeface="+mj-lt"/>
              </a:rPr>
              <a:t>          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B76BD2-AC19-EB5D-2B6A-D9FFF2510BD0}"/>
              </a:ext>
            </a:extLst>
          </p:cNvPr>
          <p:cNvSpPr txBox="1"/>
          <p:nvPr/>
        </p:nvSpPr>
        <p:spPr>
          <a:xfrm>
            <a:off x="9676242" y="2400612"/>
            <a:ext cx="935121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7" dirty="0">
                <a:latin typeface="+mj-lt"/>
              </a:rPr>
              <a:t>Logistics Sub terminal</a:t>
            </a:r>
            <a:r>
              <a:rPr lang="ko-KR" altLang="en-US" sz="867" dirty="0">
                <a:latin typeface="+mj-lt"/>
              </a:rPr>
              <a:t>          </a:t>
            </a:r>
          </a:p>
        </p:txBody>
      </p:sp>
      <p:pic>
        <p:nvPicPr>
          <p:cNvPr id="85" name="그래픽 84" descr="창고 단색으로 채워진">
            <a:extLst>
              <a:ext uri="{FF2B5EF4-FFF2-40B4-BE49-F238E27FC236}">
                <a16:creationId xmlns:a16="http://schemas.microsoft.com/office/drawing/2014/main" id="{AA0BC150-6107-E862-2034-5DDD867589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3749" y="1661900"/>
            <a:ext cx="562129" cy="530931"/>
          </a:xfrm>
          <a:prstGeom prst="rect">
            <a:avLst/>
          </a:prstGeom>
        </p:spPr>
      </p:pic>
      <p:pic>
        <p:nvPicPr>
          <p:cNvPr id="87" name="그래픽 86" descr="창고 윤곽선">
            <a:extLst>
              <a:ext uri="{FF2B5EF4-FFF2-40B4-BE49-F238E27FC236}">
                <a16:creationId xmlns:a16="http://schemas.microsoft.com/office/drawing/2014/main" id="{CCD9A845-058C-33CA-8800-46566C0B1F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44714" y="1652327"/>
            <a:ext cx="591965" cy="55911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39A0F5B-AAC2-952F-7146-1D2DB9F3F4BF}"/>
              </a:ext>
            </a:extLst>
          </p:cNvPr>
          <p:cNvSpPr txBox="1"/>
          <p:nvPr/>
        </p:nvSpPr>
        <p:spPr>
          <a:xfrm>
            <a:off x="6430354" y="2847698"/>
            <a:ext cx="3048000" cy="256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rgbClr val="F5F5F5"/>
                </a:solidFill>
                <a:latin typeface="+mj-lt"/>
                <a:ea typeface="나눔스퀘어_ac" panose="020B0600000101010101"/>
              </a:rPr>
              <a:t>‘Fulfillment’ logistics process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4EFCEC7-3180-0447-B564-6BB4DAEDA023}"/>
              </a:ext>
            </a:extLst>
          </p:cNvPr>
          <p:cNvCxnSpPr>
            <a:cxnSpLocks/>
          </p:cNvCxnSpPr>
          <p:nvPr/>
        </p:nvCxnSpPr>
        <p:spPr>
          <a:xfrm>
            <a:off x="237917" y="4343400"/>
            <a:ext cx="11649283" cy="0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B1FCAC1-4651-9E55-3E9C-0873F8C9422C}"/>
              </a:ext>
            </a:extLst>
          </p:cNvPr>
          <p:cNvSpPr txBox="1"/>
          <p:nvPr/>
        </p:nvSpPr>
        <p:spPr>
          <a:xfrm>
            <a:off x="232195" y="4602377"/>
            <a:ext cx="4165600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33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MFC and Oil station</a:t>
            </a:r>
            <a:endParaRPr lang="ko-KR" altLang="en-US" sz="1533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67FE12-6DD5-080B-5035-C5E89BE75B5E}"/>
              </a:ext>
            </a:extLst>
          </p:cNvPr>
          <p:cNvSpPr txBox="1"/>
          <p:nvPr/>
        </p:nvSpPr>
        <p:spPr>
          <a:xfrm>
            <a:off x="1035432" y="4900934"/>
            <a:ext cx="4165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Discussion of the need for MFC in the city</a:t>
            </a: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AE73ABF-1DB5-68DB-3DCD-54A5130269F4}"/>
              </a:ext>
            </a:extLst>
          </p:cNvPr>
          <p:cNvSpPr txBox="1"/>
          <p:nvPr/>
        </p:nvSpPr>
        <p:spPr>
          <a:xfrm>
            <a:off x="232195" y="5264448"/>
            <a:ext cx="4165600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33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But Where?</a:t>
            </a:r>
            <a:endParaRPr lang="ko-KR" altLang="en-US" sz="1533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9EBEC2A-FA7B-1A97-112D-7A36B73DE209}"/>
              </a:ext>
            </a:extLst>
          </p:cNvPr>
          <p:cNvSpPr txBox="1"/>
          <p:nvPr/>
        </p:nvSpPr>
        <p:spPr>
          <a:xfrm>
            <a:off x="1035432" y="5549548"/>
            <a:ext cx="4165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It is difficult to secure a new location in Seoul</a:t>
            </a: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9108BAC-D134-C3ED-D45B-9774D6E95C79}"/>
              </a:ext>
            </a:extLst>
          </p:cNvPr>
          <p:cNvSpPr txBox="1"/>
          <p:nvPr/>
        </p:nvSpPr>
        <p:spPr>
          <a:xfrm>
            <a:off x="254281" y="5940628"/>
            <a:ext cx="3301719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33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Expected change in oil station</a:t>
            </a:r>
            <a:endParaRPr lang="ko-KR" altLang="en-US" sz="1533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D6203C9-6BC9-219C-7816-4049EF345E54}"/>
              </a:ext>
            </a:extLst>
          </p:cNvPr>
          <p:cNvSpPr txBox="1"/>
          <p:nvPr/>
        </p:nvSpPr>
        <p:spPr>
          <a:xfrm>
            <a:off x="1035432" y="6252095"/>
            <a:ext cx="4165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Anticipation of changes in places</a:t>
            </a: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0" name="그래픽 159" descr="연료 단색으로 채워진">
            <a:extLst>
              <a:ext uri="{FF2B5EF4-FFF2-40B4-BE49-F238E27FC236}">
                <a16:creationId xmlns:a16="http://schemas.microsoft.com/office/drawing/2014/main" id="{D05BB720-931F-DC70-966D-88E69804755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439283" y="5198688"/>
            <a:ext cx="1055061" cy="105506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5E37216-BFBA-B8AE-E6F0-F26412F198E7}"/>
              </a:ext>
            </a:extLst>
          </p:cNvPr>
          <p:cNvSpPr txBox="1"/>
          <p:nvPr/>
        </p:nvSpPr>
        <p:spPr>
          <a:xfrm>
            <a:off x="5370900" y="4579126"/>
            <a:ext cx="6160699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7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Judging that ‘Gas station’ and ‘MFC’  features are similar</a:t>
            </a:r>
            <a:endParaRPr lang="ko-KR" altLang="en-US" sz="1667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2" name="그래픽 161" descr="배지 1 윤곽선">
            <a:extLst>
              <a:ext uri="{FF2B5EF4-FFF2-40B4-BE49-F238E27FC236}">
                <a16:creationId xmlns:a16="http://schemas.microsoft.com/office/drawing/2014/main" id="{8EB3F983-771B-8D48-D18B-97B5508B66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698" y="5088780"/>
            <a:ext cx="368873" cy="368873"/>
          </a:xfrm>
          <a:prstGeom prst="rect">
            <a:avLst/>
          </a:prstGeom>
        </p:spPr>
      </p:pic>
      <p:pic>
        <p:nvPicPr>
          <p:cNvPr id="163" name="그래픽 162" descr="배지 윤곽선">
            <a:extLst>
              <a:ext uri="{FF2B5EF4-FFF2-40B4-BE49-F238E27FC236}">
                <a16:creationId xmlns:a16="http://schemas.microsoft.com/office/drawing/2014/main" id="{E78B5838-7483-2889-5601-F76D9813E8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828" y="5519894"/>
            <a:ext cx="368873" cy="368873"/>
          </a:xfrm>
          <a:prstGeom prst="rect">
            <a:avLst/>
          </a:prstGeom>
        </p:spPr>
      </p:pic>
      <p:pic>
        <p:nvPicPr>
          <p:cNvPr id="164" name="그래픽 163" descr="배지 3 윤곽선">
            <a:extLst>
              <a:ext uri="{FF2B5EF4-FFF2-40B4-BE49-F238E27FC236}">
                <a16:creationId xmlns:a16="http://schemas.microsoft.com/office/drawing/2014/main" id="{0DD298AB-7BD7-AE8C-C582-8B5A4A4020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00828" y="5957050"/>
            <a:ext cx="368873" cy="36887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36223EEA-9961-090E-E93C-2A62379DB21C}"/>
              </a:ext>
            </a:extLst>
          </p:cNvPr>
          <p:cNvSpPr txBox="1"/>
          <p:nvPr/>
        </p:nvSpPr>
        <p:spPr>
          <a:xfrm>
            <a:off x="5868665" y="5560701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3E4DC4-BB45-F629-A9B8-588F45661CB3}"/>
              </a:ext>
            </a:extLst>
          </p:cNvPr>
          <p:cNvSpPr txBox="1"/>
          <p:nvPr/>
        </p:nvSpPr>
        <p:spPr>
          <a:xfrm>
            <a:off x="5868665" y="5129474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4636A7E-00B9-0174-6F8B-14B3061F144A}"/>
              </a:ext>
            </a:extLst>
          </p:cNvPr>
          <p:cNvSpPr txBox="1"/>
          <p:nvPr/>
        </p:nvSpPr>
        <p:spPr>
          <a:xfrm>
            <a:off x="5868665" y="556229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AA69BE9-2094-5D9F-0FD9-FD8AEC68EE7B}"/>
              </a:ext>
            </a:extLst>
          </p:cNvPr>
          <p:cNvSpPr txBox="1"/>
          <p:nvPr/>
        </p:nvSpPr>
        <p:spPr>
          <a:xfrm>
            <a:off x="5812571" y="5129474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DF0274E-17B4-5A9D-05F6-C665C18A8BCB}"/>
              </a:ext>
            </a:extLst>
          </p:cNvPr>
          <p:cNvSpPr txBox="1"/>
          <p:nvPr/>
        </p:nvSpPr>
        <p:spPr>
          <a:xfrm>
            <a:off x="5812571" y="56263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B22891-12C8-DC92-08BE-3CFBF1E51878}"/>
              </a:ext>
            </a:extLst>
          </p:cNvPr>
          <p:cNvSpPr txBox="1"/>
          <p:nvPr/>
        </p:nvSpPr>
        <p:spPr>
          <a:xfrm>
            <a:off x="5769701" y="5122510"/>
            <a:ext cx="400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Decrease in demand for gas stations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EA19EC9-E8FA-C870-9B1A-08E1B2BA4A52}"/>
              </a:ext>
            </a:extLst>
          </p:cNvPr>
          <p:cNvSpPr txBox="1"/>
          <p:nvPr/>
        </p:nvSpPr>
        <p:spPr>
          <a:xfrm>
            <a:off x="5771688" y="5569865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 from demand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EC4619-898E-47D3-482D-F358B8BA5E4C}"/>
              </a:ext>
            </a:extLst>
          </p:cNvPr>
          <p:cNvSpPr txBox="1"/>
          <p:nvPr/>
        </p:nvSpPr>
        <p:spPr>
          <a:xfrm>
            <a:off x="5749601" y="600888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Change the role of oil station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3" name="같음 기호 172">
            <a:extLst>
              <a:ext uri="{FF2B5EF4-FFF2-40B4-BE49-F238E27FC236}">
                <a16:creationId xmlns:a16="http://schemas.microsoft.com/office/drawing/2014/main" id="{8D41FBFC-21DB-AE51-4C2B-16CF3A4B138F}"/>
              </a:ext>
            </a:extLst>
          </p:cNvPr>
          <p:cNvSpPr/>
          <p:nvPr/>
        </p:nvSpPr>
        <p:spPr>
          <a:xfrm>
            <a:off x="10428461" y="5581155"/>
            <a:ext cx="540314" cy="338075"/>
          </a:xfrm>
          <a:prstGeom prst="mathEqual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4" name="그래픽 173" descr="창고 단색으로 채워진">
            <a:extLst>
              <a:ext uri="{FF2B5EF4-FFF2-40B4-BE49-F238E27FC236}">
                <a16:creationId xmlns:a16="http://schemas.microsoft.com/office/drawing/2014/main" id="{907A1080-E0BE-C042-5187-FED1AAA8A7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20634" y="5267973"/>
            <a:ext cx="863577" cy="86357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CB02E4F-8661-A490-A5FF-98276E00F0E4}"/>
              </a:ext>
            </a:extLst>
          </p:cNvPr>
          <p:cNvSpPr txBox="1"/>
          <p:nvPr/>
        </p:nvSpPr>
        <p:spPr>
          <a:xfrm>
            <a:off x="5788618" y="6402610"/>
            <a:ext cx="542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“CJ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대한통운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에너지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주유소를 도심 물류센터로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-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조선 비즈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7" name="화살표: 위로 굽음 176">
            <a:extLst>
              <a:ext uri="{FF2B5EF4-FFF2-40B4-BE49-F238E27FC236}">
                <a16:creationId xmlns:a16="http://schemas.microsoft.com/office/drawing/2014/main" id="{4C4D85AB-887F-266A-AA27-DE344BD66A85}"/>
              </a:ext>
            </a:extLst>
          </p:cNvPr>
          <p:cNvSpPr/>
          <p:nvPr/>
        </p:nvSpPr>
        <p:spPr>
          <a:xfrm rot="5400000">
            <a:off x="5563741" y="6320937"/>
            <a:ext cx="305769" cy="287258"/>
          </a:xfrm>
          <a:prstGeom prst="bentUpArrow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CF50ECF-6D8F-2C02-24D8-209FACE8D0F8}"/>
              </a:ext>
            </a:extLst>
          </p:cNvPr>
          <p:cNvCxnSpPr>
            <a:cxnSpLocks/>
          </p:cNvCxnSpPr>
          <p:nvPr/>
        </p:nvCxnSpPr>
        <p:spPr>
          <a:xfrm>
            <a:off x="5029200" y="4476733"/>
            <a:ext cx="0" cy="2202876"/>
          </a:xfrm>
          <a:prstGeom prst="line">
            <a:avLst/>
          </a:prstGeom>
          <a:ln w="28575">
            <a:solidFill>
              <a:schemeClr val="bg2">
                <a:lumMod val="75000"/>
                <a:alpha val="61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Benefits of MFC Installation</a:t>
            </a:r>
            <a:endParaRPr lang="ko-KR" altLang="en-US" sz="1667" b="1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7100E6-9896-C164-AF68-0DDAF39F7474}"/>
              </a:ext>
            </a:extLst>
          </p:cNvPr>
          <p:cNvSpPr/>
          <p:nvPr/>
        </p:nvSpPr>
        <p:spPr>
          <a:xfrm>
            <a:off x="238222" y="1379512"/>
            <a:ext cx="5976253" cy="2814328"/>
          </a:xfrm>
          <a:prstGeom prst="rect">
            <a:avLst/>
          </a:prstGeom>
          <a:solidFill>
            <a:srgbClr val="EEEEEE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9DBE98-067F-D2A2-5552-88D1FB4DFD13}"/>
              </a:ext>
            </a:extLst>
          </p:cNvPr>
          <p:cNvGrpSpPr/>
          <p:nvPr/>
        </p:nvGrpSpPr>
        <p:grpSpPr>
          <a:xfrm>
            <a:off x="334497" y="1732582"/>
            <a:ext cx="5873306" cy="2729658"/>
            <a:chOff x="443906" y="2243722"/>
            <a:chExt cx="8809959" cy="4094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4E5DCC-0DC0-973F-39A2-6630FB6C0125}"/>
                </a:ext>
              </a:extLst>
            </p:cNvPr>
            <p:cNvSpPr txBox="1"/>
            <p:nvPr/>
          </p:nvSpPr>
          <p:spPr>
            <a:xfrm>
              <a:off x="443906" y="2243722"/>
              <a:ext cx="8809959" cy="409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7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Small Urban distribution center ‘</a:t>
              </a:r>
              <a:r>
                <a:rPr lang="en-US" altLang="ko-KR" sz="1667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Micro Fulfillment Center</a:t>
              </a:r>
              <a:r>
                <a:rPr lang="en-US" altLang="ko-KR" sz="1667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</a:p>
            <a:p>
              <a:endParaRPr lang="en-US" altLang="ko-KR" sz="1667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67" b="1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‘Fulfillment’</a:t>
              </a:r>
              <a:r>
                <a:rPr lang="en-US" altLang="ko-KR" sz="1467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refers to a service of all processes of product delivery to customer such as product storage, selection and</a:t>
              </a:r>
              <a:r>
                <a:rPr lang="ko-KR" altLang="en-US" sz="1467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467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delivery Existing </a:t>
              </a:r>
              <a:r>
                <a:rPr lang="en-US" altLang="ko-KR" sz="1467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distribution centers are generally located outside the city</a:t>
              </a:r>
            </a:p>
            <a:p>
              <a:endPara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67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MFCs are located the city and if the product is stored in MFC in advance by predicting consumer preferences</a:t>
              </a:r>
              <a:endPara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endParaRPr>
            </a:p>
            <a:p>
              <a:r>
                <a:rPr lang="en-US" altLang="ko-KR" sz="1467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</a:t>
              </a:r>
              <a:r>
                <a:rPr lang="en-US" altLang="ko-KR" sz="1467" dirty="0">
                  <a:solidFill>
                    <a:schemeClr val="accent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The time between ordering and delivery can be greatly reduced</a:t>
              </a:r>
              <a:endParaRPr lang="ko-KR" altLang="en-US" sz="1467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867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667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0248CD7-492C-1FA5-DECF-C740B7110686}"/>
                </a:ext>
              </a:extLst>
            </p:cNvPr>
            <p:cNvSpPr/>
            <p:nvPr/>
          </p:nvSpPr>
          <p:spPr>
            <a:xfrm>
              <a:off x="533401" y="5116873"/>
              <a:ext cx="381000" cy="255227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highlight>
                  <a:srgbClr val="FFFF99"/>
                </a:highlight>
                <a:latin typeface="+mj-lt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58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8AB2A7-DAB7-2F96-FC36-67C9FE4E5D3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0E2B13C-67FD-C5F9-6E5A-1B4E2B2D060E}"/>
              </a:ext>
            </a:extLst>
          </p:cNvPr>
          <p:cNvSpPr/>
          <p:nvPr/>
        </p:nvSpPr>
        <p:spPr>
          <a:xfrm rot="16200000">
            <a:off x="8518377" y="2931080"/>
            <a:ext cx="3912008" cy="2157366"/>
          </a:xfrm>
          <a:custGeom>
            <a:avLst/>
            <a:gdLst>
              <a:gd name="connsiteX0" fmla="*/ 0 w 2766868"/>
              <a:gd name="connsiteY0" fmla="*/ 0 h 5868011"/>
              <a:gd name="connsiteX1" fmla="*/ 2766868 w 2766868"/>
              <a:gd name="connsiteY1" fmla="*/ 0 h 5868011"/>
              <a:gd name="connsiteX2" fmla="*/ 2766868 w 2766868"/>
              <a:gd name="connsiteY2" fmla="*/ 5868011 h 5868011"/>
              <a:gd name="connsiteX3" fmla="*/ 0 w 2766868"/>
              <a:gd name="connsiteY3" fmla="*/ 5868011 h 5868011"/>
              <a:gd name="connsiteX4" fmla="*/ 0 w 2766868"/>
              <a:gd name="connsiteY4" fmla="*/ 0 h 58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868" h="5868011">
                <a:moveTo>
                  <a:pt x="2766868" y="1"/>
                </a:moveTo>
                <a:lnTo>
                  <a:pt x="2766868" y="5868010"/>
                </a:lnTo>
                <a:lnTo>
                  <a:pt x="0" y="5868010"/>
                </a:lnTo>
                <a:lnTo>
                  <a:pt x="0" y="1"/>
                </a:lnTo>
                <a:lnTo>
                  <a:pt x="2766868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2001" tIns="1370797" rIns="76201" bIns="11126" numCol="1" spcCol="1270" anchor="ctr" anchorCtr="0">
            <a:noAutofit/>
          </a:bodyPr>
          <a:lstStyle/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DEAA2A30-8400-005F-89BC-E18B99B8E838}"/>
              </a:ext>
            </a:extLst>
          </p:cNvPr>
          <p:cNvSpPr/>
          <p:nvPr/>
        </p:nvSpPr>
        <p:spPr>
          <a:xfrm rot="16200000">
            <a:off x="3900858" y="2927601"/>
            <a:ext cx="3817813" cy="2301781"/>
          </a:xfrm>
          <a:custGeom>
            <a:avLst/>
            <a:gdLst>
              <a:gd name="connsiteX0" fmla="*/ 0 w 2766868"/>
              <a:gd name="connsiteY0" fmla="*/ 0 h 5756252"/>
              <a:gd name="connsiteX1" fmla="*/ 2766868 w 2766868"/>
              <a:gd name="connsiteY1" fmla="*/ 0 h 5756252"/>
              <a:gd name="connsiteX2" fmla="*/ 2766868 w 2766868"/>
              <a:gd name="connsiteY2" fmla="*/ 5756252 h 5756252"/>
              <a:gd name="connsiteX3" fmla="*/ 0 w 2766868"/>
              <a:gd name="connsiteY3" fmla="*/ 5756252 h 5756252"/>
              <a:gd name="connsiteX4" fmla="*/ 0 w 2766868"/>
              <a:gd name="connsiteY4" fmla="*/ 0 h 5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868" h="5756252">
                <a:moveTo>
                  <a:pt x="2766868" y="1"/>
                </a:moveTo>
                <a:lnTo>
                  <a:pt x="2766868" y="5756251"/>
                </a:lnTo>
                <a:lnTo>
                  <a:pt x="0" y="5756251"/>
                </a:lnTo>
                <a:lnTo>
                  <a:pt x="0" y="1"/>
                </a:lnTo>
                <a:lnTo>
                  <a:pt x="2766868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549" tIns="1370797" rIns="76201" bIns="11125" numCol="1" spcCol="1270" anchor="ctr" anchorCtr="0">
            <a:noAutofit/>
          </a:bodyPr>
          <a:lstStyle/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7B9D6FC-BF7A-71F1-5BCC-A455E5A019D4}"/>
              </a:ext>
            </a:extLst>
          </p:cNvPr>
          <p:cNvSpPr/>
          <p:nvPr/>
        </p:nvSpPr>
        <p:spPr>
          <a:xfrm rot="16200000">
            <a:off x="6244776" y="2928793"/>
            <a:ext cx="3907433" cy="2157366"/>
          </a:xfrm>
          <a:custGeom>
            <a:avLst/>
            <a:gdLst>
              <a:gd name="connsiteX0" fmla="*/ 0 w 2766868"/>
              <a:gd name="connsiteY0" fmla="*/ 0 h 6058416"/>
              <a:gd name="connsiteX1" fmla="*/ 2766868 w 2766868"/>
              <a:gd name="connsiteY1" fmla="*/ 0 h 6058416"/>
              <a:gd name="connsiteX2" fmla="*/ 2766868 w 2766868"/>
              <a:gd name="connsiteY2" fmla="*/ 6058416 h 6058416"/>
              <a:gd name="connsiteX3" fmla="*/ 0 w 2766868"/>
              <a:gd name="connsiteY3" fmla="*/ 6058416 h 6058416"/>
              <a:gd name="connsiteX4" fmla="*/ 0 w 2766868"/>
              <a:gd name="connsiteY4" fmla="*/ 0 h 605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868" h="6058416">
                <a:moveTo>
                  <a:pt x="2766868" y="1"/>
                </a:moveTo>
                <a:lnTo>
                  <a:pt x="2766868" y="6058415"/>
                </a:lnTo>
                <a:lnTo>
                  <a:pt x="0" y="6058415"/>
                </a:lnTo>
                <a:lnTo>
                  <a:pt x="0" y="1"/>
                </a:lnTo>
                <a:lnTo>
                  <a:pt x="2766868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4693" tIns="1370797" rIns="76201" bIns="11125" numCol="1" spcCol="1270" anchor="ctr" anchorCtr="0">
            <a:noAutofit/>
          </a:bodyPr>
          <a:lstStyle/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BF75975-DFF6-AE26-AD0D-D727FECAB983}"/>
              </a:ext>
            </a:extLst>
          </p:cNvPr>
          <p:cNvSpPr/>
          <p:nvPr/>
        </p:nvSpPr>
        <p:spPr>
          <a:xfrm rot="16200000">
            <a:off x="607686" y="2092985"/>
            <a:ext cx="3812750" cy="3923665"/>
          </a:xfrm>
          <a:custGeom>
            <a:avLst/>
            <a:gdLst>
              <a:gd name="connsiteX0" fmla="*/ 0 w 5310311"/>
              <a:gd name="connsiteY0" fmla="*/ 0 h 6153790"/>
              <a:gd name="connsiteX1" fmla="*/ 5310311 w 5310311"/>
              <a:gd name="connsiteY1" fmla="*/ 0 h 6153790"/>
              <a:gd name="connsiteX2" fmla="*/ 5310311 w 5310311"/>
              <a:gd name="connsiteY2" fmla="*/ 6153790 h 6153790"/>
              <a:gd name="connsiteX3" fmla="*/ 0 w 5310311"/>
              <a:gd name="connsiteY3" fmla="*/ 6153790 h 6153790"/>
              <a:gd name="connsiteX4" fmla="*/ 0 w 5310311"/>
              <a:gd name="connsiteY4" fmla="*/ 0 h 61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311" h="6153790">
                <a:moveTo>
                  <a:pt x="5310311" y="1"/>
                </a:moveTo>
                <a:lnTo>
                  <a:pt x="5310311" y="6153789"/>
                </a:lnTo>
                <a:lnTo>
                  <a:pt x="0" y="6153789"/>
                </a:lnTo>
                <a:lnTo>
                  <a:pt x="0" y="1"/>
                </a:lnTo>
                <a:lnTo>
                  <a:pt x="5310311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1053" tIns="2630903" rIns="76201" bIns="5783" numCol="1" spcCol="1270" anchor="ctr" anchorCtr="0">
            <a:noAutofit/>
          </a:bodyPr>
          <a:lstStyle/>
          <a:p>
            <a:pPr algn="r" defTabSz="59269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333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0455E-F71B-B2B4-4EE7-3B78E045F078}"/>
              </a:ext>
            </a:extLst>
          </p:cNvPr>
          <p:cNvSpPr txBox="1"/>
          <p:nvPr/>
        </p:nvSpPr>
        <p:spPr>
          <a:xfrm>
            <a:off x="711201" y="1905000"/>
            <a:ext cx="3605719" cy="328231"/>
          </a:xfrm>
          <a:prstGeom prst="rect">
            <a:avLst/>
          </a:prstGeom>
          <a:solidFill>
            <a:srgbClr val="FFCC66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collection</a:t>
            </a:r>
            <a:endParaRPr lang="ko-KR" altLang="en-US" sz="1533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7F29A-2A70-692A-4414-59DA66A1C2D6}"/>
              </a:ext>
            </a:extLst>
          </p:cNvPr>
          <p:cNvSpPr txBox="1"/>
          <p:nvPr/>
        </p:nvSpPr>
        <p:spPr>
          <a:xfrm>
            <a:off x="7213600" y="1906888"/>
            <a:ext cx="1983677" cy="328231"/>
          </a:xfrm>
          <a:prstGeom prst="rect">
            <a:avLst/>
          </a:prstGeom>
          <a:solidFill>
            <a:srgbClr val="FFCC66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Analysis (Part 1)</a:t>
            </a:r>
            <a:endParaRPr lang="ko-KR" altLang="en-US" sz="1533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8A7CA-3FC0-271E-4074-F794D7BC1F7E}"/>
              </a:ext>
            </a:extLst>
          </p:cNvPr>
          <p:cNvSpPr txBox="1"/>
          <p:nvPr/>
        </p:nvSpPr>
        <p:spPr>
          <a:xfrm>
            <a:off x="4743132" y="1905000"/>
            <a:ext cx="2157365" cy="328231"/>
          </a:xfrm>
          <a:prstGeom prst="rect">
            <a:avLst/>
          </a:prstGeom>
          <a:solidFill>
            <a:srgbClr val="FFCC66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pre-processing </a:t>
            </a:r>
            <a:endParaRPr lang="ko-KR" altLang="en-US" sz="1533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58D60-AAE5-E156-4A2A-1C1299329C62}"/>
              </a:ext>
            </a:extLst>
          </p:cNvPr>
          <p:cNvSpPr txBox="1"/>
          <p:nvPr/>
        </p:nvSpPr>
        <p:spPr>
          <a:xfrm>
            <a:off x="9518574" y="1901687"/>
            <a:ext cx="1877463" cy="328231"/>
          </a:xfrm>
          <a:prstGeom prst="rect">
            <a:avLst/>
          </a:prstGeom>
          <a:solidFill>
            <a:srgbClr val="FFCC66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33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Analysis (Part 2)</a:t>
            </a:r>
            <a:endParaRPr lang="ko-KR" altLang="en-US" sz="1533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AFBC1-A702-958D-04DF-040F911E1638}"/>
              </a:ext>
            </a:extLst>
          </p:cNvPr>
          <p:cNvSpPr txBox="1"/>
          <p:nvPr/>
        </p:nvSpPr>
        <p:spPr>
          <a:xfrm>
            <a:off x="7309963" y="2373087"/>
            <a:ext cx="1783237" cy="14469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1 (Clustering)</a:t>
            </a: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F2CF9-D911-CDD3-C820-8F5EF85866B5}"/>
              </a:ext>
            </a:extLst>
          </p:cNvPr>
          <p:cNvSpPr txBox="1"/>
          <p:nvPr/>
        </p:nvSpPr>
        <p:spPr>
          <a:xfrm>
            <a:off x="9723441" y="2351277"/>
            <a:ext cx="1467729" cy="1672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2</a:t>
            </a: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Classification to determine whether it is the optimal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87015-1F58-C5DE-5F50-11587E648E57}"/>
              </a:ext>
            </a:extLst>
          </p:cNvPr>
          <p:cNvSpPr txBox="1"/>
          <p:nvPr/>
        </p:nvSpPr>
        <p:spPr>
          <a:xfrm>
            <a:off x="5061446" y="2589748"/>
            <a:ext cx="1500487" cy="769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Merge the data by common variable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387CC-1532-BF7A-E204-AB3F9F9C848B}"/>
              </a:ext>
            </a:extLst>
          </p:cNvPr>
          <p:cNvSpPr txBox="1"/>
          <p:nvPr/>
        </p:nvSpPr>
        <p:spPr>
          <a:xfrm>
            <a:off x="2541989" y="2607924"/>
            <a:ext cx="1785974" cy="769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collection by districts and oil station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62811-A894-9513-744E-F0C49204FFA8}"/>
              </a:ext>
            </a:extLst>
          </p:cNvPr>
          <p:cNvSpPr txBox="1"/>
          <p:nvPr/>
        </p:nvSpPr>
        <p:spPr>
          <a:xfrm>
            <a:off x="7334760" y="4146485"/>
            <a:ext cx="1725527" cy="1672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1 (Clustering)</a:t>
            </a: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Identify the optimal location candidate using clustering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E7418-BCAD-DAC0-4EE7-3C0637C635CC}"/>
              </a:ext>
            </a:extLst>
          </p:cNvPr>
          <p:cNvSpPr txBox="1"/>
          <p:nvPr/>
        </p:nvSpPr>
        <p:spPr>
          <a:xfrm>
            <a:off x="9719142" y="4325838"/>
            <a:ext cx="1470833" cy="14469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2 </a:t>
            </a:r>
          </a:p>
          <a:p>
            <a:pPr algn="ctr"/>
            <a:endParaRPr lang="en-US" altLang="ko-KR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Compare the performance to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5B2FE-903A-8152-7164-A47027965307}"/>
              </a:ext>
            </a:extLst>
          </p:cNvPr>
          <p:cNvSpPr txBox="1"/>
          <p:nvPr/>
        </p:nvSpPr>
        <p:spPr>
          <a:xfrm>
            <a:off x="5077633" y="3646736"/>
            <a:ext cx="1459871" cy="543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reduction by PCA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0035E-196E-C156-7929-1F2124B29C8A}"/>
              </a:ext>
            </a:extLst>
          </p:cNvPr>
          <p:cNvSpPr txBox="1"/>
          <p:nvPr/>
        </p:nvSpPr>
        <p:spPr>
          <a:xfrm>
            <a:off x="5080065" y="4513342"/>
            <a:ext cx="1459871" cy="31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Scaling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1CEA0-EFD4-E8D4-EB05-B8F0FA23E8E9}"/>
              </a:ext>
            </a:extLst>
          </p:cNvPr>
          <p:cNvSpPr txBox="1"/>
          <p:nvPr/>
        </p:nvSpPr>
        <p:spPr>
          <a:xfrm>
            <a:off x="662053" y="2607923"/>
            <a:ext cx="1516627" cy="31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Variable setting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47BCA-C954-E7F9-E47C-8F6C176204EC}"/>
              </a:ext>
            </a:extLst>
          </p:cNvPr>
          <p:cNvSpPr txBox="1"/>
          <p:nvPr/>
        </p:nvSpPr>
        <p:spPr>
          <a:xfrm>
            <a:off x="671731" y="4092783"/>
            <a:ext cx="250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-Land value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-Gas station address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-Population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-CJ delivery data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-Commercial sales data 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-Code information of address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-Commercial sales area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-CJ delivery service monthly data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-Distribution center address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69C762D-A777-B061-F513-CA9D98E50379}"/>
              </a:ext>
            </a:extLst>
          </p:cNvPr>
          <p:cNvCxnSpPr/>
          <p:nvPr/>
        </p:nvCxnSpPr>
        <p:spPr>
          <a:xfrm>
            <a:off x="1832724" y="2861827"/>
            <a:ext cx="23421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4BE8D3-69FA-6287-4C48-464B9BF757BE}"/>
              </a:ext>
            </a:extLst>
          </p:cNvPr>
          <p:cNvSpPr txBox="1"/>
          <p:nvPr/>
        </p:nvSpPr>
        <p:spPr>
          <a:xfrm>
            <a:off x="7365650" y="3178879"/>
            <a:ext cx="1679577" cy="3181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K-medoid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B8614-CDBD-57FE-DD5B-62951C1659F7}"/>
              </a:ext>
            </a:extLst>
          </p:cNvPr>
          <p:cNvSpPr txBox="1"/>
          <p:nvPr/>
        </p:nvSpPr>
        <p:spPr>
          <a:xfrm>
            <a:off x="7564058" y="3432516"/>
            <a:ext cx="1238341" cy="3181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GMM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85B64-A1FD-AEE4-4DF0-5B47914B19BA}"/>
              </a:ext>
            </a:extLst>
          </p:cNvPr>
          <p:cNvSpPr txBox="1"/>
          <p:nvPr/>
        </p:nvSpPr>
        <p:spPr>
          <a:xfrm>
            <a:off x="7450404" y="2656953"/>
            <a:ext cx="1510069" cy="3181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Agglomerative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8788E6-A7EC-15AD-88F8-84C5EB0D78F9}"/>
              </a:ext>
            </a:extLst>
          </p:cNvPr>
          <p:cNvSpPr txBox="1"/>
          <p:nvPr/>
        </p:nvSpPr>
        <p:spPr>
          <a:xfrm>
            <a:off x="7660098" y="2930321"/>
            <a:ext cx="1133009" cy="3181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9BE8403-7B92-EB66-B228-C78815EFA200}"/>
              </a:ext>
            </a:extLst>
          </p:cNvPr>
          <p:cNvCxnSpPr>
            <a:cxnSpLocks/>
          </p:cNvCxnSpPr>
          <p:nvPr/>
        </p:nvCxnSpPr>
        <p:spPr>
          <a:xfrm>
            <a:off x="7882901" y="3816172"/>
            <a:ext cx="0" cy="4203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2710135-275A-6981-176D-ABABE9B30028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9060287" y="3187628"/>
            <a:ext cx="663154" cy="17952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B76F63-E125-F449-9EFA-DD4458FD0D4D}"/>
              </a:ext>
            </a:extLst>
          </p:cNvPr>
          <p:cNvCxnSpPr>
            <a:cxnSpLocks/>
          </p:cNvCxnSpPr>
          <p:nvPr/>
        </p:nvCxnSpPr>
        <p:spPr>
          <a:xfrm>
            <a:off x="10066517" y="3808254"/>
            <a:ext cx="0" cy="3949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E55226-B673-62FD-41EB-65893FC2B50F}"/>
              </a:ext>
            </a:extLst>
          </p:cNvPr>
          <p:cNvSpPr txBox="1"/>
          <p:nvPr/>
        </p:nvSpPr>
        <p:spPr>
          <a:xfrm>
            <a:off x="5102062" y="5151239"/>
            <a:ext cx="1459871" cy="543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Calculate</a:t>
            </a:r>
            <a:r>
              <a:rPr lang="ko-KR" altLang="en-US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</a:t>
            </a:r>
            <a:r>
              <a:rPr lang="ko-KR" altLang="en-US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67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QGIS</a:t>
            </a:r>
            <a:endParaRPr lang="ko-KR" altLang="en-US" sz="1467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6B8FDA-E3CA-2400-7666-8105495918DC}"/>
              </a:ext>
            </a:extLst>
          </p:cNvPr>
          <p:cNvSpPr txBox="1"/>
          <p:nvPr/>
        </p:nvSpPr>
        <p:spPr>
          <a:xfrm>
            <a:off x="304800" y="946587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Procedure</a:t>
            </a:r>
            <a:endParaRPr lang="ko-KR" altLang="en-US" sz="1667" b="1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E8C6B5C-3D9B-473A-BBCE-4F2F2F88EF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178680" y="2766973"/>
            <a:ext cx="36330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C3B8A9-D3F8-E526-BC4D-623CBC2A321C}"/>
              </a:ext>
            </a:extLst>
          </p:cNvPr>
          <p:cNvCxnSpPr>
            <a:cxnSpLocks/>
          </p:cNvCxnSpPr>
          <p:nvPr/>
        </p:nvCxnSpPr>
        <p:spPr>
          <a:xfrm>
            <a:off x="4311536" y="2749399"/>
            <a:ext cx="74990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530FBCB-7270-6BD3-27A6-876C85F30C90}"/>
              </a:ext>
            </a:extLst>
          </p:cNvPr>
          <p:cNvCxnSpPr>
            <a:cxnSpLocks/>
          </p:cNvCxnSpPr>
          <p:nvPr/>
        </p:nvCxnSpPr>
        <p:spPr>
          <a:xfrm>
            <a:off x="5810770" y="3328412"/>
            <a:ext cx="0" cy="33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0B41972-50B7-007D-6F01-70FF24795F95}"/>
              </a:ext>
            </a:extLst>
          </p:cNvPr>
          <p:cNvCxnSpPr>
            <a:cxnSpLocks/>
          </p:cNvCxnSpPr>
          <p:nvPr/>
        </p:nvCxnSpPr>
        <p:spPr>
          <a:xfrm>
            <a:off x="5821813" y="4159697"/>
            <a:ext cx="0" cy="33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E4D851F-D965-FDA6-47FB-7E3BD8D475D9}"/>
              </a:ext>
            </a:extLst>
          </p:cNvPr>
          <p:cNvCxnSpPr>
            <a:cxnSpLocks/>
          </p:cNvCxnSpPr>
          <p:nvPr/>
        </p:nvCxnSpPr>
        <p:spPr>
          <a:xfrm>
            <a:off x="5821813" y="4800600"/>
            <a:ext cx="0" cy="33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4309197-4BEA-FED4-6276-7680E6B3798D}"/>
              </a:ext>
            </a:extLst>
          </p:cNvPr>
          <p:cNvGrpSpPr/>
          <p:nvPr/>
        </p:nvGrpSpPr>
        <p:grpSpPr>
          <a:xfrm>
            <a:off x="6561939" y="2899172"/>
            <a:ext cx="682942" cy="2524001"/>
            <a:chOff x="9842899" y="4424957"/>
            <a:chExt cx="1024412" cy="3786002"/>
          </a:xfrm>
        </p:grpSpPr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BF12236-F9B3-4D70-45FC-2876FCCC6BE3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9842899" y="8210959"/>
              <a:ext cx="69038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F93C7AF-A8A8-2080-8353-B7457ABAC586}"/>
                </a:ext>
              </a:extLst>
            </p:cNvPr>
            <p:cNvCxnSpPr/>
            <p:nvPr/>
          </p:nvCxnSpPr>
          <p:spPr>
            <a:xfrm flipV="1">
              <a:off x="10515600" y="4426117"/>
              <a:ext cx="0" cy="37688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BF8D65AB-4116-DA61-7B60-11A51E9D5858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167" y="4424957"/>
              <a:ext cx="373144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B111EBF5-A1D6-EC29-E09C-A28CA33F3035}"/>
              </a:ext>
            </a:extLst>
          </p:cNvPr>
          <p:cNvCxnSpPr>
            <a:cxnSpLocks/>
          </p:cNvCxnSpPr>
          <p:nvPr/>
        </p:nvCxnSpPr>
        <p:spPr>
          <a:xfrm>
            <a:off x="8178800" y="3788859"/>
            <a:ext cx="0" cy="33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7C808D5-702A-2BBA-736B-C6BEDD1CD360}"/>
              </a:ext>
            </a:extLst>
          </p:cNvPr>
          <p:cNvGrpSpPr/>
          <p:nvPr/>
        </p:nvGrpSpPr>
        <p:grpSpPr>
          <a:xfrm>
            <a:off x="9050340" y="2861827"/>
            <a:ext cx="673101" cy="2033324"/>
            <a:chOff x="9766699" y="4418972"/>
            <a:chExt cx="1776043" cy="3786546"/>
          </a:xfrm>
        </p:grpSpPr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EF208A60-722F-BFF6-D4F5-D550FC24EDDE}"/>
                </a:ext>
              </a:extLst>
            </p:cNvPr>
            <p:cNvCxnSpPr>
              <a:cxnSpLocks/>
            </p:cNvCxnSpPr>
            <p:nvPr/>
          </p:nvCxnSpPr>
          <p:spPr>
            <a:xfrm>
              <a:off x="9766699" y="8187780"/>
              <a:ext cx="74890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91B983F8-788B-5230-7FAB-CF41ACECF20B}"/>
                </a:ext>
              </a:extLst>
            </p:cNvPr>
            <p:cNvCxnSpPr/>
            <p:nvPr/>
          </p:nvCxnSpPr>
          <p:spPr>
            <a:xfrm flipV="1">
              <a:off x="10540734" y="4436712"/>
              <a:ext cx="0" cy="376880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D8916BE6-A7A4-0F20-2A57-ECE97744A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5599" y="4418972"/>
              <a:ext cx="1027143" cy="177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77BA5E29-15CA-A051-E39D-54823D035981}"/>
              </a:ext>
            </a:extLst>
          </p:cNvPr>
          <p:cNvCxnSpPr>
            <a:cxnSpLocks/>
          </p:cNvCxnSpPr>
          <p:nvPr/>
        </p:nvCxnSpPr>
        <p:spPr>
          <a:xfrm>
            <a:off x="10454559" y="4005734"/>
            <a:ext cx="0" cy="33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124042-EBE9-503D-3E11-B9756675E9F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64639-0AD0-06DA-8E49-5F40B44FEDF6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Topic selection background</a:t>
            </a:r>
            <a:endParaRPr lang="ko-KR" altLang="en-US" sz="2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06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Pre-processing</a:t>
            </a:r>
            <a:endParaRPr lang="ko-KR" altLang="en-US" sz="1667" b="1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223B4-E82F-F603-4D0E-D4A9C7B4A05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E99C-54A8-A6B0-426A-56491DB059FE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1A24E-7479-6A56-C6D4-D68A4C2B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5" y="5091900"/>
            <a:ext cx="5577503" cy="1557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C8B8-A6E6-A086-A77D-1D495CB8F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58" y="2139682"/>
            <a:ext cx="5976492" cy="126846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4CE4DD4-B806-0726-E6AE-D4B482E00FDD}"/>
              </a:ext>
            </a:extLst>
          </p:cNvPr>
          <p:cNvCxnSpPr>
            <a:cxnSpLocks/>
          </p:cNvCxnSpPr>
          <p:nvPr/>
        </p:nvCxnSpPr>
        <p:spPr>
          <a:xfrm>
            <a:off x="5896312" y="1401224"/>
            <a:ext cx="0" cy="5216644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A575DD-344B-2C04-8941-FFD46713880B}"/>
              </a:ext>
            </a:extLst>
          </p:cNvPr>
          <p:cNvSpPr txBox="1"/>
          <p:nvPr/>
        </p:nvSpPr>
        <p:spPr>
          <a:xfrm>
            <a:off x="163769" y="1389566"/>
            <a:ext cx="65052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Variables Used for Clustering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5844A-9445-8D66-0834-CDF342A5DB39}"/>
              </a:ext>
            </a:extLst>
          </p:cNvPr>
          <p:cNvSpPr txBox="1"/>
          <p:nvPr/>
        </p:nvSpPr>
        <p:spPr>
          <a:xfrm>
            <a:off x="241201" y="4727209"/>
            <a:ext cx="2301974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5F5F5"/>
                </a:solidFill>
                <a:latin typeface="+mj-lt"/>
                <a:ea typeface="나눔스퀘어_ac" panose="020B0600000101010101"/>
              </a:rPr>
              <a:t>Preprocessed data</a:t>
            </a:r>
          </a:p>
        </p:txBody>
      </p:sp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31F51859-8687-D724-7FD2-F381B61F3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90837"/>
              </p:ext>
            </p:extLst>
          </p:nvPr>
        </p:nvGraphicFramePr>
        <p:xfrm>
          <a:off x="241201" y="1746570"/>
          <a:ext cx="546494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742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  <a:gridCol w="4367207">
                  <a:extLst>
                    <a:ext uri="{9D8B030D-6E8A-4147-A177-3AD203B41FA5}">
                      <a16:colId xmlns:a16="http://schemas.microsoft.com/office/drawing/2014/main" val="3267854021"/>
                    </a:ext>
                  </a:extLst>
                </a:gridCol>
              </a:tblGrid>
              <a:tr h="238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Variable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DRIVEN_EFF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Operational efficiency;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서울특별시 빅데이터 캠퍼스 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&gt; CJ</a:t>
                      </a: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택배 </a:t>
                      </a:r>
                      <a:r>
                        <a:rPr lang="ko-KR" altLang="en-US" sz="10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운행량</a:t>
                      </a: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월별 통계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TOTAL_LOGIS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Delivery volume by region;</a:t>
                      </a:r>
                    </a:p>
                    <a:p>
                      <a:pPr algn="just" latinLnBrk="1"/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 열린 데이터 광장 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주민등록인구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070774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POP2040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Number of Producible Populations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서울 열린 데이터 광장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주민등록인구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.csv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9268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TOTAL_SALES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Off-line commercial sales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;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서울 열린 데이터 광장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서울시 상권 매출액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.csv 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049224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NUM_STORE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Size of offline commercial area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서울 열린 데이터 광장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서울시 </a:t>
                      </a: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우리마을가게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상권분석 서비스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708285"/>
                  </a:ext>
                </a:extLst>
              </a:tr>
              <a:tr h="355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ESTATE</a:t>
                      </a:r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Official land price;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서울특별시 빅데이터 캠퍼스 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&gt; CJ</a:t>
                      </a: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택배 </a:t>
                      </a:r>
                      <a:r>
                        <a:rPr lang="ko-KR" altLang="en-US" sz="10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운행량</a:t>
                      </a:r>
                      <a:r>
                        <a:rPr lang="ko-KR" altLang="en-US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월별 통계</a:t>
                      </a:r>
                      <a:r>
                        <a:rPr lang="en-US" altLang="ko-KR" sz="10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.csv</a:t>
                      </a:r>
                      <a:endParaRPr lang="ko-KR" altLang="en-US" sz="10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98622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DC5F23-5909-D765-6722-8B0A62C1ECC8}"/>
              </a:ext>
            </a:extLst>
          </p:cNvPr>
          <p:cNvSpPr txBox="1"/>
          <p:nvPr/>
        </p:nvSpPr>
        <p:spPr>
          <a:xfrm>
            <a:off x="163769" y="4388958"/>
            <a:ext cx="65052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following is a preprocessing of collected data for clustering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8EE3-E9EC-14F7-3F6D-19F9377A081A}"/>
              </a:ext>
            </a:extLst>
          </p:cNvPr>
          <p:cNvSpPr txBox="1"/>
          <p:nvPr/>
        </p:nvSpPr>
        <p:spPr>
          <a:xfrm>
            <a:off x="5964853" y="1409398"/>
            <a:ext cx="39955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Generate derivable attribute : Driving Efficiency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CD2D50-DDF5-A0FE-C084-E0D3D92DA7EB}"/>
              </a:ext>
            </a:extLst>
          </p:cNvPr>
          <p:cNvSpPr txBox="1"/>
          <p:nvPr/>
        </p:nvSpPr>
        <p:spPr>
          <a:xfrm>
            <a:off x="6053831" y="1727265"/>
            <a:ext cx="2861570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5F5F5"/>
                </a:solidFill>
                <a:latin typeface="+mj-lt"/>
                <a:ea typeface="나눔스퀘어_ac" panose="020B0600000101010101"/>
              </a:rPr>
              <a:t>Data used to obtain Driving Efficiency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096968-6E4F-6123-3A9F-CC4CD9A22E5B}"/>
              </a:ext>
            </a:extLst>
          </p:cNvPr>
          <p:cNvSpPr/>
          <p:nvPr/>
        </p:nvSpPr>
        <p:spPr>
          <a:xfrm>
            <a:off x="8572500" y="2128055"/>
            <a:ext cx="3428992" cy="128008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A374032-58B4-C7E4-3E4B-F005877507B2}"/>
                  </a:ext>
                </a:extLst>
              </p:cNvPr>
              <p:cNvSpPr/>
              <p:nvPr/>
            </p:nvSpPr>
            <p:spPr>
              <a:xfrm>
                <a:off x="6044058" y="3528743"/>
                <a:ext cx="5976492" cy="73155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5355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Driving Efficiency</a:t>
                </a:r>
                <a:r>
                  <a:rPr lang="en-US" altLang="ko-KR" sz="1500" dirty="0">
                    <a:solidFill>
                      <a:srgbClr val="25355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𝐷𝑟𝑖𝑣𝑒𝑛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</m:num>
                          <m:den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𝐷𝑟𝑖𝑣𝑒𝑛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den>
                        </m:f>
                      </m:e>
                    </m:d>
                    <m:r>
                      <a:rPr lang="en-US" altLang="ko-KR" sz="1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sz="1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𝑉𝐼𝐴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𝐶𝑁𝑇</m:t>
                            </m:r>
                          </m:num>
                          <m:den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𝐷𝑟𝑖𝑣𝑒𝑛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1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𝐶𝑁𝑇</m:t>
                            </m:r>
                          </m:den>
                        </m:f>
                      </m:e>
                    </m:d>
                  </m:oMath>
                </a14:m>
                <a:endParaRPr lang="ko-KR" altLang="en-US" sz="15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A374032-58B4-C7E4-3E4B-F00587750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58" y="3528743"/>
                <a:ext cx="5976492" cy="731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C5CEB92-B9FE-C60B-8557-CF391C44DF61}"/>
              </a:ext>
            </a:extLst>
          </p:cNvPr>
          <p:cNvGrpSpPr/>
          <p:nvPr/>
        </p:nvGrpSpPr>
        <p:grpSpPr>
          <a:xfrm>
            <a:off x="6408899" y="5083801"/>
            <a:ext cx="455264" cy="464106"/>
            <a:chOff x="6408899" y="5065871"/>
            <a:chExt cx="455264" cy="464106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CB52159-2E99-84C5-FA4C-7E6951C1CD9F}"/>
                </a:ext>
              </a:extLst>
            </p:cNvPr>
            <p:cNvCxnSpPr/>
            <p:nvPr/>
          </p:nvCxnSpPr>
          <p:spPr>
            <a:xfrm flipV="1">
              <a:off x="6413033" y="5065871"/>
              <a:ext cx="0" cy="46410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0684395-5CEA-5435-D34A-B39114ACB665}"/>
                </a:ext>
              </a:extLst>
            </p:cNvPr>
            <p:cNvCxnSpPr>
              <a:cxnSpLocks/>
            </p:cNvCxnSpPr>
            <p:nvPr/>
          </p:nvCxnSpPr>
          <p:spPr>
            <a:xfrm>
              <a:off x="6408899" y="5523870"/>
              <a:ext cx="455264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91896E55-1E25-7F10-ABD8-C04C9C683B8B}"/>
                </a:ext>
              </a:extLst>
            </p:cNvPr>
            <p:cNvCxnSpPr>
              <a:cxnSpLocks/>
            </p:cNvCxnSpPr>
            <p:nvPr/>
          </p:nvCxnSpPr>
          <p:spPr>
            <a:xfrm>
              <a:off x="6442408" y="5172160"/>
              <a:ext cx="325036" cy="32176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alpha val="84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B6AD4AB-AE25-6C47-C6C4-D3C801E42602}"/>
              </a:ext>
            </a:extLst>
          </p:cNvPr>
          <p:cNvGrpSpPr/>
          <p:nvPr/>
        </p:nvGrpSpPr>
        <p:grpSpPr>
          <a:xfrm>
            <a:off x="6371277" y="4438496"/>
            <a:ext cx="455265" cy="469342"/>
            <a:chOff x="6371277" y="4420566"/>
            <a:chExt cx="455265" cy="469342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9CCF9AC-9310-275D-A64C-45E346676BF8}"/>
                </a:ext>
              </a:extLst>
            </p:cNvPr>
            <p:cNvCxnSpPr/>
            <p:nvPr/>
          </p:nvCxnSpPr>
          <p:spPr>
            <a:xfrm flipV="1">
              <a:off x="6375411" y="4420566"/>
              <a:ext cx="0" cy="46934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EC803523-1B11-E28E-0F41-702E5BB00369}"/>
                </a:ext>
              </a:extLst>
            </p:cNvPr>
            <p:cNvCxnSpPr>
              <a:cxnSpLocks/>
            </p:cNvCxnSpPr>
            <p:nvPr/>
          </p:nvCxnSpPr>
          <p:spPr>
            <a:xfrm>
              <a:off x="6371277" y="4883732"/>
              <a:ext cx="45526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9E5C7908-9E28-BE5C-5E57-8B9C5B62E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8899" y="4502669"/>
              <a:ext cx="358696" cy="357773"/>
            </a:xfrm>
            <a:prstGeom prst="straightConnector1">
              <a:avLst/>
            </a:prstGeom>
            <a:ln w="38100">
              <a:solidFill>
                <a:srgbClr val="AC0000">
                  <a:alpha val="84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표 55">
            <a:extLst>
              <a:ext uri="{FF2B5EF4-FFF2-40B4-BE49-F238E27FC236}">
                <a16:creationId xmlns:a16="http://schemas.microsoft.com/office/drawing/2014/main" id="{CF39E7A1-3FBB-3FDD-1345-6646E1A47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96209"/>
              </p:ext>
            </p:extLst>
          </p:nvPr>
        </p:nvGraphicFramePr>
        <p:xfrm>
          <a:off x="6053831" y="4385493"/>
          <a:ext cx="5896964" cy="126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78">
                  <a:extLst>
                    <a:ext uri="{9D8B030D-6E8A-4147-A177-3AD203B41FA5}">
                      <a16:colId xmlns:a16="http://schemas.microsoft.com/office/drawing/2014/main" val="4164220224"/>
                    </a:ext>
                  </a:extLst>
                </a:gridCol>
                <a:gridCol w="4851686">
                  <a:extLst>
                    <a:ext uri="{9D8B030D-6E8A-4147-A177-3AD203B41FA5}">
                      <a16:colId xmlns:a16="http://schemas.microsoft.com/office/drawing/2014/main" val="2443679695"/>
                    </a:ext>
                  </a:extLst>
                </a:gridCol>
              </a:tblGrid>
              <a:tr h="631136">
                <a:tc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Operation efficiency is </a:t>
                      </a:r>
                      <a:r>
                        <a:rPr lang="en-US" altLang="ko-KR" sz="13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proportional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to the speed of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operation and the number of transit points.</a:t>
                      </a:r>
                    </a:p>
                  </a:txBody>
                  <a:tcPr marT="108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76711"/>
                  </a:ext>
                </a:extLst>
              </a:tr>
              <a:tr h="631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Operational efficiency is </a:t>
                      </a:r>
                      <a:r>
                        <a:rPr lang="en-US" altLang="ko-KR" sz="13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inversely proportional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to the number of operations.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947023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2D2A26B-A210-C2FD-87B7-94339A99E7ED}"/>
              </a:ext>
            </a:extLst>
          </p:cNvPr>
          <p:cNvSpPr txBox="1"/>
          <p:nvPr/>
        </p:nvSpPr>
        <p:spPr>
          <a:xfrm>
            <a:off x="6269840" y="5838573"/>
            <a:ext cx="5464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33497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 Areas with high operational efficiency </a:t>
            </a:r>
          </a:p>
          <a:p>
            <a:pPr algn="ctr"/>
            <a:r>
              <a:rPr lang="en-US" altLang="ko-KR" sz="2000" b="0" i="0" dirty="0">
                <a:solidFill>
                  <a:srgbClr val="33497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already have </a:t>
            </a:r>
            <a:r>
              <a:rPr lang="en-US" altLang="ko-KR" sz="2000" b="0" i="0" dirty="0">
                <a:solidFill>
                  <a:srgbClr val="920F0C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high delivery efficiency </a:t>
            </a:r>
            <a:r>
              <a:rPr lang="en-US" altLang="ko-KR" sz="2000" b="0" i="0" dirty="0">
                <a:solidFill>
                  <a:srgbClr val="33497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endParaRPr lang="ko-KR" altLang="en-US" sz="2000" dirty="0">
              <a:solidFill>
                <a:srgbClr val="33497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65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 Scaling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223B4-E82F-F603-4D0E-D4A9C7B4A05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E99C-54A8-A6B0-426A-56491DB059FE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575DD-344B-2C04-8941-FFD46713880B}"/>
              </a:ext>
            </a:extLst>
          </p:cNvPr>
          <p:cNvSpPr txBox="1"/>
          <p:nvPr/>
        </p:nvSpPr>
        <p:spPr>
          <a:xfrm>
            <a:off x="163768" y="1418141"/>
            <a:ext cx="63513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the data is scaled differently by characteristics, machine learning may not 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work well, so data scaling ensures that the range of all characteristics is the same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89BF7B-8FAC-085E-DFDF-DD47C29E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8" y="2413192"/>
            <a:ext cx="6083390" cy="172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F9F93-0167-8BF5-C365-89DE451F1AEF}"/>
              </a:ext>
            </a:extLst>
          </p:cNvPr>
          <p:cNvSpPr txBox="1"/>
          <p:nvPr/>
        </p:nvSpPr>
        <p:spPr>
          <a:xfrm>
            <a:off x="241205" y="2019927"/>
            <a:ext cx="2301974" cy="2923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Preprocessed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D7A096-436B-864D-BEC9-1402AF7F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1" y="4800283"/>
            <a:ext cx="6097946" cy="1412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A52E9-C1DB-C433-AA6D-48359BE80CB1}"/>
              </a:ext>
            </a:extLst>
          </p:cNvPr>
          <p:cNvSpPr txBox="1"/>
          <p:nvPr/>
        </p:nvSpPr>
        <p:spPr>
          <a:xfrm>
            <a:off x="241205" y="4366749"/>
            <a:ext cx="2301974" cy="292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 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443A97-1351-CCBF-3A62-B62EA1A6E42A}"/>
              </a:ext>
            </a:extLst>
          </p:cNvPr>
          <p:cNvSpPr txBox="1"/>
          <p:nvPr/>
        </p:nvSpPr>
        <p:spPr>
          <a:xfrm>
            <a:off x="6610355" y="1399091"/>
            <a:ext cx="54178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PCA Analysis : high-dimensional data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dirty="0">
                <a:solidFill>
                  <a:srgbClr val="33497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low-dimensional data 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There is no need to proceed with PCA because the 6 variables are small enough, but we did. Select the number of PCA with a described </a:t>
            </a:r>
            <a:r>
              <a:rPr lang="en-US" altLang="ko-KR" sz="13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variance of 0.7 or greater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a </a:t>
            </a:r>
            <a:r>
              <a:rPr lang="en-US" altLang="ko-KR" sz="13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cumulative rate of 80% or greater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F5A589-587A-C353-800C-F0F0D5ECC686}"/>
              </a:ext>
            </a:extLst>
          </p:cNvPr>
          <p:cNvSpPr/>
          <p:nvPr/>
        </p:nvSpPr>
        <p:spPr>
          <a:xfrm flipH="1">
            <a:off x="6610356" y="950340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C301A5-CA39-4FFA-F4EC-4ACB58FD11F9}"/>
              </a:ext>
            </a:extLst>
          </p:cNvPr>
          <p:cNvSpPr txBox="1"/>
          <p:nvPr/>
        </p:nvSpPr>
        <p:spPr>
          <a:xfrm>
            <a:off x="6671410" y="939741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PCA Analysis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B5879FE-A69B-E4D7-DAE2-4B0840BDB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2743418"/>
            <a:ext cx="5450248" cy="23048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C39563-ED55-934D-8586-081F58BEC73C}"/>
              </a:ext>
            </a:extLst>
          </p:cNvPr>
          <p:cNvSpPr txBox="1"/>
          <p:nvPr/>
        </p:nvSpPr>
        <p:spPr>
          <a:xfrm>
            <a:off x="6642153" y="2371337"/>
            <a:ext cx="2301974" cy="292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PCA Analysis Results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713E8D-76B9-8E7D-A3D1-03430726B091}"/>
              </a:ext>
            </a:extLst>
          </p:cNvPr>
          <p:cNvSpPr/>
          <p:nvPr/>
        </p:nvSpPr>
        <p:spPr>
          <a:xfrm>
            <a:off x="6671410" y="3742142"/>
            <a:ext cx="5293937" cy="29264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4FDDE-6C20-42BD-50F6-A60061080275}"/>
              </a:ext>
            </a:extLst>
          </p:cNvPr>
          <p:cNvSpPr txBox="1"/>
          <p:nvPr/>
        </p:nvSpPr>
        <p:spPr>
          <a:xfrm>
            <a:off x="6595097" y="5071610"/>
            <a:ext cx="5417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variance of PCA 3 is greater than 0.7 and the cumulative rate is greater than 80%.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4AD482-331D-6BD5-C422-B09C0EAE932A}"/>
              </a:ext>
            </a:extLst>
          </p:cNvPr>
          <p:cNvCxnSpPr>
            <a:cxnSpLocks/>
          </p:cNvCxnSpPr>
          <p:nvPr/>
        </p:nvCxnSpPr>
        <p:spPr>
          <a:xfrm>
            <a:off x="6515099" y="1465766"/>
            <a:ext cx="79998" cy="5144584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67B214-86DF-8D4B-9E5B-216D42EBB868}"/>
              </a:ext>
            </a:extLst>
          </p:cNvPr>
          <p:cNvSpPr txBox="1"/>
          <p:nvPr/>
        </p:nvSpPr>
        <p:spPr>
          <a:xfrm>
            <a:off x="6610355" y="5953083"/>
            <a:ext cx="5464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33497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 </a:t>
            </a:r>
            <a:r>
              <a:rPr lang="en-US" altLang="ko-KR" sz="2000" b="0" i="0" dirty="0">
                <a:solidFill>
                  <a:srgbClr val="920F0C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PCA3</a:t>
            </a:r>
            <a:r>
              <a:rPr lang="en-US" altLang="ko-KR" sz="2000" b="0" i="0" dirty="0">
                <a:solidFill>
                  <a:srgbClr val="33497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is suitable “</a:t>
            </a:r>
            <a:endParaRPr lang="ko-KR" altLang="en-US" sz="2000" dirty="0">
              <a:solidFill>
                <a:srgbClr val="33497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727DDA03-F747-99C4-D3D4-F30D30C3008A}"/>
              </a:ext>
            </a:extLst>
          </p:cNvPr>
          <p:cNvSpPr/>
          <p:nvPr/>
        </p:nvSpPr>
        <p:spPr>
          <a:xfrm>
            <a:off x="8848372" y="4661975"/>
            <a:ext cx="894774" cy="1235034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410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Clustering : Using 4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223B4-E82F-F603-4D0E-D4A9C7B4A05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E99C-54A8-A6B0-426A-56491DB059FE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392E206A-63A6-82C3-95B8-A1F0F3459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42140"/>
              </p:ext>
            </p:extLst>
          </p:nvPr>
        </p:nvGraphicFramePr>
        <p:xfrm>
          <a:off x="241204" y="1695548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 K-means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F47E9C19-B231-47D5-B29E-C46174798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499266"/>
              </p:ext>
            </p:extLst>
          </p:nvPr>
        </p:nvGraphicFramePr>
        <p:xfrm>
          <a:off x="241204" y="4259639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 K-medoids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B2C7653B-D43A-2CD7-6473-0EFCB9FC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16536"/>
              </p:ext>
            </p:extLst>
          </p:nvPr>
        </p:nvGraphicFramePr>
        <p:xfrm>
          <a:off x="6234698" y="1695548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 Agglomerative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4D7A0041-A54E-D46A-9E6D-BF25BF851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7782"/>
              </p:ext>
            </p:extLst>
          </p:nvPr>
        </p:nvGraphicFramePr>
        <p:xfrm>
          <a:off x="6234697" y="4259639"/>
          <a:ext cx="5751114" cy="2358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114">
                  <a:extLst>
                    <a:ext uri="{9D8B030D-6E8A-4147-A177-3AD203B41FA5}">
                      <a16:colId xmlns:a16="http://schemas.microsoft.com/office/drawing/2014/main" val="3479864418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 GMM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38315"/>
                  </a:ext>
                </a:extLst>
              </a:tr>
              <a:tr h="1942109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216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AB57DF9F-50E7-88D5-D64A-67258B58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423" y="2293120"/>
            <a:ext cx="3302767" cy="1556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AC3897-D9A8-4B91-F0D6-5987EB43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2" y="4739435"/>
            <a:ext cx="3105110" cy="17986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214959-8029-53EB-846C-3ECB7941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72" y="4748400"/>
            <a:ext cx="2997634" cy="17986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80DAA0-C4DD-6A91-F12A-0DD7934C74C2}"/>
              </a:ext>
            </a:extLst>
          </p:cNvPr>
          <p:cNvSpPr txBox="1"/>
          <p:nvPr/>
        </p:nvSpPr>
        <p:spPr>
          <a:xfrm>
            <a:off x="127193" y="1342218"/>
            <a:ext cx="9835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Results of each clustering methods and selected districts are suitable for MFC location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72CFB7-5AD3-088E-16AC-DB238C79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67" y="2182631"/>
            <a:ext cx="3213148" cy="18032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492D7A-2A0C-6FCE-94F0-82F1FC2C5D24}"/>
              </a:ext>
            </a:extLst>
          </p:cNvPr>
          <p:cNvSpPr txBox="1"/>
          <p:nvPr/>
        </p:nvSpPr>
        <p:spPr>
          <a:xfrm>
            <a:off x="3473433" y="2537928"/>
            <a:ext cx="24232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Each cluster is marked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 the center of the cluster and must be sensitive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outliers and specify the number of clusters k.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21B56-258F-46E1-E2D9-1207CFA6AD39}"/>
              </a:ext>
            </a:extLst>
          </p:cNvPr>
          <p:cNvSpPr txBox="1"/>
          <p:nvPr/>
        </p:nvSpPr>
        <p:spPr>
          <a:xfrm>
            <a:off x="3426368" y="5019304"/>
            <a:ext cx="24232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midpoints instead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 means is less sensitive than k-means clustering,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but it takes a long time because all distances are calculated repeatedly.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BED3F-2151-1349-FA50-1E051E4CD316}"/>
              </a:ext>
            </a:extLst>
          </p:cNvPr>
          <p:cNvSpPr txBox="1"/>
          <p:nvPr/>
        </p:nvSpPr>
        <p:spPr>
          <a:xfrm>
            <a:off x="9702052" y="2515998"/>
            <a:ext cx="21357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Cluster results can vary depending on distance measurements and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 not require setting a value for k.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CE2C-272F-5603-E706-B92BF670C107}"/>
              </a:ext>
            </a:extLst>
          </p:cNvPr>
          <p:cNvSpPr txBox="1"/>
          <p:nvPr/>
        </p:nvSpPr>
        <p:spPr>
          <a:xfrm>
            <a:off x="9222471" y="4934335"/>
            <a:ext cx="264307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Even if the variance is not constant, clustering can be 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well generated, but it has computational complexity and good results cannot be expected if it does not fit the Gaussian distribution assumption.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5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223B4-E82F-F603-4D0E-D4A9C7B4A05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E99C-54A8-A6B0-426A-56491DB059FE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D9C85-7F29-892D-8FDE-BDE79086DD56}"/>
              </a:ext>
            </a:extLst>
          </p:cNvPr>
          <p:cNvSpPr txBox="1"/>
          <p:nvPr/>
        </p:nvSpPr>
        <p:spPr>
          <a:xfrm>
            <a:off x="241206" y="1404146"/>
            <a:ext cx="850806" cy="2923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E4AC4-349D-2213-689B-47176BEDACC8}"/>
              </a:ext>
            </a:extLst>
          </p:cNvPr>
          <p:cNvSpPr txBox="1"/>
          <p:nvPr/>
        </p:nvSpPr>
        <p:spPr>
          <a:xfrm>
            <a:off x="260543" y="1717662"/>
            <a:ext cx="31496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Choose the number of cluster 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310C7-9859-2E2E-0337-2FB31A2BB146}"/>
              </a:ext>
            </a:extLst>
          </p:cNvPr>
          <p:cNvSpPr txBox="1"/>
          <p:nvPr/>
        </p:nvSpPr>
        <p:spPr>
          <a:xfrm>
            <a:off x="269779" y="1977441"/>
            <a:ext cx="53023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Eblow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method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Use the turning point in the curve of sum of 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within cluster 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0F401-7EA8-DBED-EF26-6661600365F2}"/>
              </a:ext>
            </a:extLst>
          </p:cNvPr>
          <p:cNvSpPr txBox="1"/>
          <p:nvPr/>
        </p:nvSpPr>
        <p:spPr>
          <a:xfrm>
            <a:off x="269779" y="4473168"/>
            <a:ext cx="53023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Eblow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method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Decompose data objects into a several levels of </a:t>
            </a:r>
          </a:p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nested partitioning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597896-F65F-B403-ADD9-90C04949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2" y="5196443"/>
            <a:ext cx="2863191" cy="1457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A38B1C-CF73-7AAB-2BA2-12F20BA45A31}"/>
              </a:ext>
            </a:extLst>
          </p:cNvPr>
          <p:cNvSpPr/>
          <p:nvPr/>
        </p:nvSpPr>
        <p:spPr>
          <a:xfrm>
            <a:off x="241205" y="1683136"/>
            <a:ext cx="3835495" cy="5014847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2C683E-CBAB-7FCF-E2B3-197DBAFFA517}"/>
              </a:ext>
            </a:extLst>
          </p:cNvPr>
          <p:cNvSpPr txBox="1"/>
          <p:nvPr/>
        </p:nvSpPr>
        <p:spPr>
          <a:xfrm>
            <a:off x="4279808" y="1404146"/>
            <a:ext cx="850806" cy="2923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5F5F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Step 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0C5344-749F-03F3-F955-ACC908DCD8B4}"/>
              </a:ext>
            </a:extLst>
          </p:cNvPr>
          <p:cNvSpPr/>
          <p:nvPr/>
        </p:nvSpPr>
        <p:spPr>
          <a:xfrm>
            <a:off x="4279807" y="1683136"/>
            <a:ext cx="7642414" cy="5014847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1F1C96-4D5B-A244-BC8D-E2EA71CD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18" y="1990566"/>
            <a:ext cx="5558117" cy="289200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2D233E85-7679-6119-494C-02DCBB74571B}"/>
              </a:ext>
            </a:extLst>
          </p:cNvPr>
          <p:cNvSpPr txBox="1"/>
          <p:nvPr/>
        </p:nvSpPr>
        <p:spPr>
          <a:xfrm>
            <a:off x="4345370" y="5053747"/>
            <a:ext cx="328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Cluster 0</a:t>
            </a:r>
            <a:endParaRPr lang="ko-KR" alt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AB6A0B9-31A9-AC98-401B-8BDC6E9D8843}"/>
              </a:ext>
            </a:extLst>
          </p:cNvPr>
          <p:cNvSpPr txBox="1"/>
          <p:nvPr/>
        </p:nvSpPr>
        <p:spPr>
          <a:xfrm>
            <a:off x="4262231" y="5353299"/>
            <a:ext cx="27473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logistics and population are high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 population is large, but the size of </a:t>
            </a:r>
          </a:p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the commercial is small, so we can expect 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untact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consumption</a:t>
            </a:r>
          </a:p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lowest land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estate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driven </a:t>
            </a:r>
          </a:p>
          <a:p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efficiency </a:t>
            </a:r>
          </a:p>
          <a:p>
            <a:endParaRPr lang="en-US" altLang="ko-KR" sz="3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Cluster 0 is suitable</a:t>
            </a:r>
            <a:endParaRPr lang="en-US" altLang="ko-KR" sz="13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FE666FF-7736-477A-49CB-97C3B752105D}"/>
              </a:ext>
            </a:extLst>
          </p:cNvPr>
          <p:cNvSpPr txBox="1"/>
          <p:nvPr/>
        </p:nvSpPr>
        <p:spPr>
          <a:xfrm>
            <a:off x="6969918" y="5154096"/>
            <a:ext cx="26359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lowest logistics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Since the driven efficiency is the highest,   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the logistics service rate is already high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commercial and consumption are 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adequate</a:t>
            </a:r>
          </a:p>
          <a:p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Cluster 1 is not suitable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0862721-62F1-0B10-284E-91F95B580755}"/>
              </a:ext>
            </a:extLst>
          </p:cNvPr>
          <p:cNvSpPr txBox="1"/>
          <p:nvPr/>
        </p:nvSpPr>
        <p:spPr>
          <a:xfrm>
            <a:off x="7012366" y="5055007"/>
            <a:ext cx="328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Cluster 1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36D9EE-62AE-FF08-141A-9AA7C1C647A0}"/>
              </a:ext>
            </a:extLst>
          </p:cNvPr>
          <p:cNvSpPr txBox="1"/>
          <p:nvPr/>
        </p:nvSpPr>
        <p:spPr>
          <a:xfrm>
            <a:off x="9593494" y="5361524"/>
            <a:ext cx="240044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highest total logistics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The highest commercial and 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consumption power relative to the 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population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But the highest land estate </a:t>
            </a:r>
          </a:p>
          <a:p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3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  Cluster 2 is not suitable 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771DE0B-A56B-9370-8797-81E5BEBB4EE5}"/>
              </a:ext>
            </a:extLst>
          </p:cNvPr>
          <p:cNvSpPr txBox="1"/>
          <p:nvPr/>
        </p:nvSpPr>
        <p:spPr>
          <a:xfrm>
            <a:off x="9616176" y="5053747"/>
            <a:ext cx="328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Cluster 2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E95B27E-C9A6-012A-C327-E1C0336997FC}"/>
              </a:ext>
            </a:extLst>
          </p:cNvPr>
          <p:cNvSpPr txBox="1"/>
          <p:nvPr/>
        </p:nvSpPr>
        <p:spPr>
          <a:xfrm>
            <a:off x="4298856" y="1710793"/>
            <a:ext cx="44369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Interpret each cluster and  determine suitable or not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4C9233-0C18-D967-C45A-11D4C59A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427">
            <a:off x="5202696" y="4993470"/>
            <a:ext cx="325121" cy="32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CF912C-AA48-1165-C9F3-7DB784C5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2577069"/>
            <a:ext cx="3498960" cy="20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E58CCB-A6E0-37E9-4DEE-C9BD339E2941}"/>
              </a:ext>
            </a:extLst>
          </p:cNvPr>
          <p:cNvCxnSpPr>
            <a:cxnSpLocks/>
          </p:cNvCxnSpPr>
          <p:nvPr/>
        </p:nvCxnSpPr>
        <p:spPr>
          <a:xfrm flipH="1">
            <a:off x="4437388" y="4961306"/>
            <a:ext cx="7360165" cy="0"/>
          </a:xfrm>
          <a:prstGeom prst="line">
            <a:avLst/>
          </a:prstGeom>
          <a:ln w="9525">
            <a:solidFill>
              <a:schemeClr val="bg2">
                <a:lumMod val="75000"/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6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9E232-DF0E-5D67-E02F-BDAED79AFCE4}"/>
              </a:ext>
            </a:extLst>
          </p:cNvPr>
          <p:cNvSpPr/>
          <p:nvPr/>
        </p:nvSpPr>
        <p:spPr>
          <a:xfrm>
            <a:off x="0" y="-10984"/>
            <a:ext cx="12192000" cy="731552"/>
          </a:xfrm>
          <a:prstGeom prst="rect">
            <a:avLst/>
          </a:prstGeom>
          <a:solidFill>
            <a:srgbClr val="25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C925C9C-3E76-C091-BFBA-BDCC57F8257E}"/>
              </a:ext>
            </a:extLst>
          </p:cNvPr>
          <p:cNvSpPr/>
          <p:nvPr/>
        </p:nvSpPr>
        <p:spPr>
          <a:xfrm flipH="1">
            <a:off x="241205" y="939741"/>
            <a:ext cx="63595" cy="355659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BEE0A2F-E6D3-7E52-D0E8-4E3AFDE082BA}"/>
              </a:ext>
            </a:extLst>
          </p:cNvPr>
          <p:cNvSpPr txBox="1"/>
          <p:nvPr/>
        </p:nvSpPr>
        <p:spPr>
          <a:xfrm>
            <a:off x="302259" y="929142"/>
            <a:ext cx="48842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Consensus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223B4-E82F-F603-4D0E-D4A9C7B4A058}"/>
              </a:ext>
            </a:extLst>
          </p:cNvPr>
          <p:cNvSpPr txBox="1"/>
          <p:nvPr/>
        </p:nvSpPr>
        <p:spPr>
          <a:xfrm>
            <a:off x="4646956" y="240132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>
                <a:solidFill>
                  <a:schemeClr val="bg1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</a:t>
            </a:r>
            <a:r>
              <a:rPr lang="en-US" altLang="ko-KR" sz="1300" b="0" i="0" dirty="0">
                <a:solidFill>
                  <a:schemeClr val="bg1">
                    <a:lumMod val="8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EDA / Clustering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E99C-54A8-A6B0-426A-56491DB059FE}"/>
              </a:ext>
            </a:extLst>
          </p:cNvPr>
          <p:cNvSpPr txBox="1"/>
          <p:nvPr/>
        </p:nvSpPr>
        <p:spPr>
          <a:xfrm>
            <a:off x="127193" y="131442"/>
            <a:ext cx="6053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Cluster MFC Demand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F90E5-D754-48F4-1E31-BA6EE914B5B7}"/>
              </a:ext>
            </a:extLst>
          </p:cNvPr>
          <p:cNvSpPr txBox="1"/>
          <p:nvPr/>
        </p:nvSpPr>
        <p:spPr>
          <a:xfrm>
            <a:off x="145954" y="1405122"/>
            <a:ext cx="102186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By combining all four method results , MFC is most needed has been selected</a:t>
            </a:r>
          </a:p>
          <a:p>
            <a:pPr algn="just"/>
            <a:endParaRPr lang="en-US" altLang="ko-KR" sz="5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areas where the final MFC is most needed :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양천구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동작구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송파구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구로구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서대문구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영등포구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253B96-1262-AAAD-07CC-C2D49C2F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5" y="2366993"/>
            <a:ext cx="5454345" cy="36976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3F8976-C1A7-BD00-AFB4-76B07FD84939}"/>
              </a:ext>
            </a:extLst>
          </p:cNvPr>
          <p:cNvSpPr/>
          <p:nvPr/>
        </p:nvSpPr>
        <p:spPr>
          <a:xfrm>
            <a:off x="472117" y="5802445"/>
            <a:ext cx="2089127" cy="29264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DE783A31-EB15-02C0-1EEC-E44123ADAB60}"/>
              </a:ext>
            </a:extLst>
          </p:cNvPr>
          <p:cNvGrpSpPr/>
          <p:nvPr/>
        </p:nvGrpSpPr>
        <p:grpSpPr>
          <a:xfrm>
            <a:off x="6946834" y="2521569"/>
            <a:ext cx="5102835" cy="3388524"/>
            <a:chOff x="6461074" y="2132388"/>
            <a:chExt cx="5454345" cy="40021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DBBD92-4A51-14D9-4278-9464E587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074" y="2132388"/>
              <a:ext cx="5454345" cy="4002158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2401C3C-CB79-96F4-9EDD-04A4888913B3}"/>
                </a:ext>
              </a:extLst>
            </p:cNvPr>
            <p:cNvSpPr/>
            <p:nvPr/>
          </p:nvSpPr>
          <p:spPr>
            <a:xfrm>
              <a:off x="7351423" y="4927231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2F51B3-FB0D-DC2E-F730-AE2FC8165243}"/>
                </a:ext>
              </a:extLst>
            </p:cNvPr>
            <p:cNvSpPr/>
            <p:nvPr/>
          </p:nvSpPr>
          <p:spPr>
            <a:xfrm>
              <a:off x="7476061" y="4566686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F60A3EE-C981-A4E1-E0AF-C7A081F2096C}"/>
                </a:ext>
              </a:extLst>
            </p:cNvPr>
            <p:cNvSpPr/>
            <p:nvPr/>
          </p:nvSpPr>
          <p:spPr>
            <a:xfrm>
              <a:off x="8088145" y="4522514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2EF0B45-7601-8427-8992-9F189A706756}"/>
                </a:ext>
              </a:extLst>
            </p:cNvPr>
            <p:cNvSpPr/>
            <p:nvPr/>
          </p:nvSpPr>
          <p:spPr>
            <a:xfrm>
              <a:off x="8480162" y="4772461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5D37DAC-3860-545A-7A1F-6826AC8F9581}"/>
                </a:ext>
              </a:extLst>
            </p:cNvPr>
            <p:cNvSpPr/>
            <p:nvPr/>
          </p:nvSpPr>
          <p:spPr>
            <a:xfrm>
              <a:off x="8363949" y="3799964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0" name="타원 2049">
              <a:extLst>
                <a:ext uri="{FF2B5EF4-FFF2-40B4-BE49-F238E27FC236}">
                  <a16:creationId xmlns:a16="http://schemas.microsoft.com/office/drawing/2014/main" id="{3FB7715B-E366-5AA9-798F-1037A3EBD422}"/>
                </a:ext>
              </a:extLst>
            </p:cNvPr>
            <p:cNvSpPr/>
            <p:nvPr/>
          </p:nvSpPr>
          <p:spPr>
            <a:xfrm>
              <a:off x="9712366" y="3732511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4" name="타원 2053">
              <a:extLst>
                <a:ext uri="{FF2B5EF4-FFF2-40B4-BE49-F238E27FC236}">
                  <a16:creationId xmlns:a16="http://schemas.microsoft.com/office/drawing/2014/main" id="{BF16FCF7-1D13-F7E9-1686-669EE879057E}"/>
                </a:ext>
              </a:extLst>
            </p:cNvPr>
            <p:cNvSpPr/>
            <p:nvPr/>
          </p:nvSpPr>
          <p:spPr>
            <a:xfrm>
              <a:off x="10316238" y="4689902"/>
              <a:ext cx="529835" cy="37831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6" name="화살표: 아래쪽 2055">
            <a:extLst>
              <a:ext uri="{FF2B5EF4-FFF2-40B4-BE49-F238E27FC236}">
                <a16:creationId xmlns:a16="http://schemas.microsoft.com/office/drawing/2014/main" id="{79C5FE62-8985-7BCB-CC17-C494CA3BE1BD}"/>
              </a:ext>
            </a:extLst>
          </p:cNvPr>
          <p:cNvSpPr/>
          <p:nvPr/>
        </p:nvSpPr>
        <p:spPr>
          <a:xfrm rot="16200000">
            <a:off x="5365196" y="3195304"/>
            <a:ext cx="1173051" cy="187875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FFCC66">
                  <a:alpha val="55000"/>
                </a:srgbClr>
              </a:gs>
              <a:gs pos="83000">
                <a:srgbClr val="FFCC66">
                  <a:alpha val="86000"/>
                </a:srgbClr>
              </a:gs>
              <a:gs pos="100000">
                <a:srgbClr val="FFCC66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2284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4393</TotalTime>
  <Words>2610</Words>
  <Application>Microsoft Office PowerPoint</Application>
  <PresentationFormat>와이드스크린</PresentationFormat>
  <Paragraphs>436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나눔스퀘어_ac ExtraBold</vt:lpstr>
      <vt:lpstr>Calibri Light</vt:lpstr>
      <vt:lpstr>Calibri</vt:lpstr>
      <vt:lpstr>Cambria Math</vt:lpstr>
      <vt:lpstr>나눔고딕 ExtraBold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김나연</cp:lastModifiedBy>
  <cp:revision>492</cp:revision>
  <dcterms:created xsi:type="dcterms:W3CDTF">2017-12-08T06:13:01Z</dcterms:created>
  <dcterms:modified xsi:type="dcterms:W3CDTF">2022-12-01T17:26:47Z</dcterms:modified>
</cp:coreProperties>
</file>